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269" r:id="rId2"/>
    <p:sldId id="263" r:id="rId3"/>
    <p:sldId id="271" r:id="rId4"/>
    <p:sldId id="307" r:id="rId5"/>
    <p:sldId id="293" r:id="rId6"/>
    <p:sldId id="298" r:id="rId7"/>
    <p:sldId id="300" r:id="rId8"/>
    <p:sldId id="301" r:id="rId9"/>
    <p:sldId id="302" r:id="rId10"/>
    <p:sldId id="303" r:id="rId11"/>
    <p:sldId id="304" r:id="rId12"/>
    <p:sldId id="305" r:id="rId13"/>
    <p:sldId id="306" r:id="rId14"/>
    <p:sldId id="299" r:id="rId15"/>
    <p:sldId id="292" r:id="rId16"/>
    <p:sldId id="273" r:id="rId17"/>
    <p:sldId id="285" r:id="rId18"/>
    <p:sldId id="295" r:id="rId19"/>
    <p:sldId id="268" r:id="rId20"/>
    <p:sldId id="296" r:id="rId21"/>
    <p:sldId id="275" r:id="rId22"/>
    <p:sldId id="290" r:id="rId23"/>
    <p:sldId id="294" r:id="rId24"/>
    <p:sldId id="276" r:id="rId25"/>
    <p:sldId id="280" r:id="rId26"/>
    <p:sldId id="297" r:id="rId27"/>
    <p:sldId id="289" r:id="rId28"/>
    <p:sldId id="279" r:id="rId29"/>
    <p:sldId id="282" r:id="rId30"/>
    <p:sldId id="286" r:id="rId31"/>
    <p:sldId id="287" r:id="rId32"/>
    <p:sldId id="288" r:id="rId33"/>
    <p:sldId id="281"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2F4D91"/>
    <a:srgbClr val="CBCBCB"/>
    <a:srgbClr val="3282C1"/>
    <a:srgbClr val="646464"/>
    <a:srgbClr val="ACDCF5"/>
    <a:srgbClr val="02408F"/>
    <a:srgbClr val="0125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2" autoAdjust="0"/>
    <p:restoredTop sz="94551" autoAdjust="0"/>
  </p:normalViewPr>
  <p:slideViewPr>
    <p:cSldViewPr>
      <p:cViewPr>
        <p:scale>
          <a:sx n="100" d="100"/>
          <a:sy n="100" d="100"/>
        </p:scale>
        <p:origin x="-282" y="-1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3" d="100"/>
          <a:sy n="83" d="100"/>
        </p:scale>
        <p:origin x="-56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DDE730C-61F3-4F05-A3E0-5F03E88CFF51}" type="datetimeFigureOut">
              <a:rPr lang="en-GB"/>
              <a:pPr>
                <a:defRPr/>
              </a:pPr>
              <a:t>05/10/2016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038E608-DBD4-4016-BFE7-0EDE13474818}" type="slidenum">
              <a:rPr lang="en-GB"/>
              <a:pPr>
                <a:defRPr/>
              </a:pPr>
              <a:t>‹#›</a:t>
            </a:fld>
            <a:endParaRPr lang="en-GB"/>
          </a:p>
        </p:txBody>
      </p:sp>
    </p:spTree>
    <p:extLst>
      <p:ext uri="{BB962C8B-B14F-4D97-AF65-F5344CB8AC3E}">
        <p14:creationId xmlns:p14="http://schemas.microsoft.com/office/powerpoint/2010/main" val="3380067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0449FF8-1087-4185-A422-62867F2A8185}" type="datetimeFigureOut">
              <a:rPr lang="en-US"/>
              <a:pPr>
                <a:defRPr/>
              </a:pPr>
              <a:t>10/5/2016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4F44A32-A311-48A8-BCE9-4677D0FBC2AB}" type="slidenum">
              <a:rPr lang="en-US"/>
              <a:pPr>
                <a:defRPr/>
              </a:pPr>
              <a:t>‹#›</a:t>
            </a:fld>
            <a:endParaRPr lang="en-US"/>
          </a:p>
        </p:txBody>
      </p:sp>
    </p:spTree>
    <p:extLst>
      <p:ext uri="{BB962C8B-B14F-4D97-AF65-F5344CB8AC3E}">
        <p14:creationId xmlns:p14="http://schemas.microsoft.com/office/powerpoint/2010/main" val="26948062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D621F3-9596-49EE-920D-336594E7695D}" type="slidenum">
              <a:rPr lang="en-US">
                <a:cs typeface="Arial" charset="0"/>
              </a:rPr>
              <a:pPr fontAlgn="base">
                <a:spcBef>
                  <a:spcPct val="0"/>
                </a:spcBef>
                <a:spcAft>
                  <a:spcPct val="0"/>
                </a:spcAft>
                <a:defRPr/>
              </a:pPr>
              <a:t>2</a:t>
            </a:fld>
            <a:endParaRPr lang="en-US">
              <a:cs typeface="Arial" charset="0"/>
            </a:endParaRPr>
          </a:p>
        </p:txBody>
      </p:sp>
    </p:spTree>
    <p:extLst>
      <p:ext uri="{BB962C8B-B14F-4D97-AF65-F5344CB8AC3E}">
        <p14:creationId xmlns:p14="http://schemas.microsoft.com/office/powerpoint/2010/main" val="635178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F44A32-A311-48A8-BCE9-4677D0FBC2AB}" type="slidenum">
              <a:rPr lang="en-US" smtClean="0"/>
              <a:pPr>
                <a:defRPr/>
              </a:pPr>
              <a:t>5</a:t>
            </a:fld>
            <a:endParaRPr lang="en-US"/>
          </a:p>
        </p:txBody>
      </p:sp>
    </p:spTree>
    <p:extLst>
      <p:ext uri="{BB962C8B-B14F-4D97-AF65-F5344CB8AC3E}">
        <p14:creationId xmlns:p14="http://schemas.microsoft.com/office/powerpoint/2010/main" val="1925350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F033EA-A826-4CD7-B635-7CD99BC11EB4}" type="slidenum">
              <a:rPr lang="en-US">
                <a:cs typeface="Arial" charset="0"/>
              </a:rPr>
              <a:pPr fontAlgn="base">
                <a:spcBef>
                  <a:spcPct val="0"/>
                </a:spcBef>
                <a:spcAft>
                  <a:spcPct val="0"/>
                </a:spcAft>
                <a:defRPr/>
              </a:pPr>
              <a:t>25</a:t>
            </a:fld>
            <a:endParaRPr lang="en-US">
              <a:cs typeface="Arial" charset="0"/>
            </a:endParaRPr>
          </a:p>
        </p:txBody>
      </p:sp>
    </p:spTree>
    <p:extLst>
      <p:ext uri="{BB962C8B-B14F-4D97-AF65-F5344CB8AC3E}">
        <p14:creationId xmlns:p14="http://schemas.microsoft.com/office/powerpoint/2010/main" val="2924051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3" descr="C:\Users\drosou\Desktop\Title_logo.png"/>
          <p:cNvPicPr>
            <a:picLocks noChangeAspect="1" noChangeArrowheads="1"/>
          </p:cNvPicPr>
          <p:nvPr userDrawn="1"/>
        </p:nvPicPr>
        <p:blipFill>
          <a:blip r:embed="rId2"/>
          <a:srcRect/>
          <a:stretch>
            <a:fillRect/>
          </a:stretch>
        </p:blipFill>
        <p:spPr bwMode="auto">
          <a:xfrm>
            <a:off x="1676400" y="765175"/>
            <a:ext cx="4343400" cy="1063625"/>
          </a:xfrm>
          <a:prstGeom prst="rect">
            <a:avLst/>
          </a:prstGeom>
          <a:noFill/>
          <a:ln w="9525">
            <a:noFill/>
            <a:miter lim="800000"/>
            <a:headEnd/>
            <a:tailEnd/>
          </a:ln>
        </p:spPr>
      </p:pic>
      <p:pic>
        <p:nvPicPr>
          <p:cNvPr id="6" name="Picture 4" descr="C:\Users\drosou\Desktop\amphoreus_color_logo.png"/>
          <p:cNvPicPr>
            <a:picLocks noChangeAspect="1" noChangeArrowheads="1"/>
          </p:cNvPicPr>
          <p:nvPr userDrawn="1"/>
        </p:nvPicPr>
        <p:blipFill>
          <a:blip r:embed="rId3"/>
          <a:srcRect/>
          <a:stretch>
            <a:fillRect/>
          </a:stretch>
        </p:blipFill>
        <p:spPr bwMode="auto">
          <a:xfrm>
            <a:off x="533400" y="457200"/>
            <a:ext cx="914400" cy="1236663"/>
          </a:xfrm>
          <a:prstGeom prst="rect">
            <a:avLst/>
          </a:prstGeom>
          <a:noFill/>
          <a:ln w="9525">
            <a:noFill/>
            <a:miter lim="800000"/>
            <a:headEnd/>
            <a:tailEnd/>
          </a:ln>
        </p:spPr>
      </p:pic>
      <p:pic>
        <p:nvPicPr>
          <p:cNvPr id="7" name="Picture 7"/>
          <p:cNvPicPr>
            <a:picLocks noChangeAspect="1"/>
          </p:cNvPicPr>
          <p:nvPr userDrawn="1"/>
        </p:nvPicPr>
        <p:blipFill>
          <a:blip r:embed="rId4"/>
          <a:srcRect r="954"/>
          <a:stretch>
            <a:fillRect/>
          </a:stretch>
        </p:blipFill>
        <p:spPr bwMode="auto">
          <a:xfrm>
            <a:off x="304800" y="5967413"/>
            <a:ext cx="4191000" cy="777875"/>
          </a:xfrm>
          <a:prstGeom prst="rect">
            <a:avLst/>
          </a:prstGeom>
          <a:noFill/>
          <a:ln w="9525">
            <a:noFill/>
            <a:miter lim="800000"/>
            <a:headEnd/>
            <a:tailEnd/>
          </a:ln>
        </p:spPr>
      </p:pic>
      <p:sp>
        <p:nvSpPr>
          <p:cNvPr id="8" name="Rectangle 8"/>
          <p:cNvSpPr/>
          <p:nvPr userDrawn="1"/>
        </p:nvSpPr>
        <p:spPr>
          <a:xfrm>
            <a:off x="152400" y="1828800"/>
            <a:ext cx="8839200" cy="646113"/>
          </a:xfrm>
          <a:prstGeom prst="rect">
            <a:avLst/>
          </a:prstGeom>
        </p:spPr>
        <p:txBody>
          <a:bodyPr>
            <a:spAutoFit/>
          </a:bodyPr>
          <a:lstStyle/>
          <a:p>
            <a:pPr algn="ctr" fontAlgn="auto">
              <a:spcBef>
                <a:spcPts val="0"/>
              </a:spcBef>
              <a:spcAft>
                <a:spcPts val="0"/>
              </a:spcAft>
              <a:defRPr/>
            </a:pPr>
            <a:r>
              <a:rPr lang="en-GB" sz="1600" dirty="0">
                <a:effectLst>
                  <a:outerShdw blurRad="38100" dist="38100" dir="2700000" algn="tl">
                    <a:srgbClr val="000000">
                      <a:alpha val="43137"/>
                    </a:srgbClr>
                  </a:outerShdw>
                </a:effectLst>
                <a:latin typeface="+mn-lt"/>
                <a:cs typeface="+mn-cs"/>
              </a:rPr>
              <a:t>“</a:t>
            </a:r>
            <a:r>
              <a:rPr lang="en-GB" i="1" dirty="0">
                <a:effectLst>
                  <a:outerShdw blurRad="38100" dist="38100" dir="2700000" algn="tl">
                    <a:srgbClr val="000000">
                      <a:alpha val="43137"/>
                    </a:srgbClr>
                  </a:outerShdw>
                </a:effectLst>
                <a:latin typeface="+mn-lt"/>
                <a:cs typeface="+mn-cs"/>
              </a:rPr>
              <a:t>Multimodal Scanning of Cultural Heritage Assets for their multi-layered digitization and preventive conservation via spatiotemporal 4D Reconstruction and 3D Printing</a:t>
            </a:r>
            <a:r>
              <a:rPr lang="en-GB" sz="1600" dirty="0">
                <a:effectLst>
                  <a:outerShdw blurRad="38100" dist="38100" dir="2700000" algn="tl">
                    <a:srgbClr val="000000">
                      <a:alpha val="43137"/>
                    </a:srgbClr>
                  </a:outerShdw>
                </a:effectLst>
                <a:latin typeface="+mn-lt"/>
                <a:cs typeface="+mn-cs"/>
              </a:rPr>
              <a:t>”</a:t>
            </a:r>
          </a:p>
        </p:txBody>
      </p:sp>
      <p:sp>
        <p:nvSpPr>
          <p:cNvPr id="9" name="Rectangle 9"/>
          <p:cNvSpPr/>
          <p:nvPr userDrawn="1"/>
        </p:nvSpPr>
        <p:spPr>
          <a:xfrm>
            <a:off x="5072063" y="6248400"/>
            <a:ext cx="3462337" cy="415925"/>
          </a:xfrm>
          <a:prstGeom prst="rect">
            <a:avLst/>
          </a:prstGeom>
        </p:spPr>
        <p:txBody>
          <a:bodyPr>
            <a:spAutoFit/>
          </a:bodyPr>
          <a:lstStyle/>
          <a:p>
            <a:pPr algn="ctr" fontAlgn="auto">
              <a:spcBef>
                <a:spcPts val="0"/>
              </a:spcBef>
              <a:spcAft>
                <a:spcPts val="0"/>
              </a:spcAft>
              <a:defRPr/>
            </a:pPr>
            <a:r>
              <a:rPr lang="en-GB" sz="1050" b="1" dirty="0">
                <a:solidFill>
                  <a:srgbClr val="646464"/>
                </a:solidFill>
                <a:latin typeface="+mn-lt"/>
                <a:cs typeface="+mn-cs"/>
              </a:rPr>
              <a:t>Project funded by the Horizon’2020 in topic “Reflective-7”</a:t>
            </a:r>
          </a:p>
          <a:p>
            <a:pPr algn="ctr" fontAlgn="auto">
              <a:spcBef>
                <a:spcPts val="0"/>
              </a:spcBef>
              <a:spcAft>
                <a:spcPts val="0"/>
              </a:spcAft>
              <a:defRPr/>
            </a:pPr>
            <a:r>
              <a:rPr lang="en-GB" sz="1050" b="1" dirty="0">
                <a:solidFill>
                  <a:srgbClr val="646464"/>
                </a:solidFill>
                <a:latin typeface="+mn-lt"/>
                <a:cs typeface="+mn-cs"/>
              </a:rPr>
              <a:t>Grant Agreement #665091</a:t>
            </a:r>
          </a:p>
        </p:txBody>
      </p:sp>
      <p:sp>
        <p:nvSpPr>
          <p:cNvPr id="10" name="Left-Right Arrow 10"/>
          <p:cNvSpPr/>
          <p:nvPr userDrawn="1"/>
        </p:nvSpPr>
        <p:spPr>
          <a:xfrm>
            <a:off x="304800" y="276225"/>
            <a:ext cx="1295400" cy="131763"/>
          </a:xfrm>
          <a:prstGeom prst="leftRightArrow">
            <a:avLst/>
          </a:prstGeom>
          <a:gradFill flip="none" rotWithShape="1">
            <a:gsLst>
              <a:gs pos="0">
                <a:srgbClr val="00B050">
                  <a:alpha val="60000"/>
                </a:srgbClr>
              </a:gs>
              <a:gs pos="100000">
                <a:srgbClr val="FF0000">
                  <a:alpha val="60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1" name="Rectangle 11"/>
          <p:cNvSpPr/>
          <p:nvPr userDrawn="1"/>
        </p:nvSpPr>
        <p:spPr>
          <a:xfrm>
            <a:off x="76200" y="28575"/>
            <a:ext cx="450850" cy="27622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tabLst>
                <a:tab pos="228600" algn="l"/>
              </a:tabLst>
              <a:defRPr/>
            </a:pPr>
            <a:r>
              <a:rPr lang="en-US" sz="1200" b="1" dirty="0" smtClean="0">
                <a:solidFill>
                  <a:schemeClr val="bg1">
                    <a:lumMod val="50000"/>
                  </a:schemeClr>
                </a:solidFill>
              </a:rPr>
              <a:t>Past</a:t>
            </a:r>
            <a:endParaRPr lang="en-US" sz="1600" dirty="0">
              <a:solidFill>
                <a:schemeClr val="bg1">
                  <a:lumMod val="50000"/>
                </a:schemeClr>
              </a:solidFill>
            </a:endParaRPr>
          </a:p>
        </p:txBody>
      </p:sp>
      <p:sp>
        <p:nvSpPr>
          <p:cNvPr id="12" name="Rectangle 12"/>
          <p:cNvSpPr/>
          <p:nvPr userDrawn="1"/>
        </p:nvSpPr>
        <p:spPr>
          <a:xfrm>
            <a:off x="1300163" y="28575"/>
            <a:ext cx="604837" cy="27622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200" b="1" dirty="0" smtClean="0">
                <a:solidFill>
                  <a:schemeClr val="bg1">
                    <a:lumMod val="50000"/>
                  </a:schemeClr>
                </a:solidFill>
              </a:rPr>
              <a:t>Future</a:t>
            </a:r>
            <a:endParaRPr lang="en-US" sz="1600" dirty="0">
              <a:solidFill>
                <a:schemeClr val="bg1">
                  <a:lumMod val="50000"/>
                </a:schemeClr>
              </a:solidFill>
            </a:endParaRPr>
          </a:p>
        </p:txBody>
      </p:sp>
      <p:sp>
        <p:nvSpPr>
          <p:cNvPr id="13" name="Line 3"/>
          <p:cNvSpPr>
            <a:spLocks noChangeShapeType="1"/>
          </p:cNvSpPr>
          <p:nvPr userDrawn="1"/>
        </p:nvSpPr>
        <p:spPr bwMode="auto">
          <a:xfrm>
            <a:off x="0" y="2514600"/>
            <a:ext cx="9144000" cy="0"/>
          </a:xfrm>
          <a:prstGeom prst="line">
            <a:avLst/>
          </a:prstGeom>
          <a:noFill/>
          <a:ln w="38100" cmpd="dbl">
            <a:solidFill>
              <a:schemeClr val="tx1"/>
            </a:solidFill>
            <a:round/>
            <a:headEnd/>
            <a:tailEnd/>
          </a:ln>
        </p:spPr>
        <p:txBody>
          <a:bodyPr/>
          <a:lstStyle/>
          <a:p>
            <a:pPr fontAlgn="auto">
              <a:spcBef>
                <a:spcPts val="0"/>
              </a:spcBef>
              <a:spcAft>
                <a:spcPts val="0"/>
              </a:spcAft>
              <a:defRPr/>
            </a:pPr>
            <a:endParaRPr lang="el-GR">
              <a:latin typeface="+mn-lt"/>
              <a:cs typeface="+mn-cs"/>
            </a:endParaRPr>
          </a:p>
        </p:txBody>
      </p:sp>
      <p:sp>
        <p:nvSpPr>
          <p:cNvPr id="14" name="Line 3"/>
          <p:cNvSpPr>
            <a:spLocks noChangeShapeType="1"/>
          </p:cNvSpPr>
          <p:nvPr userDrawn="1"/>
        </p:nvSpPr>
        <p:spPr bwMode="auto">
          <a:xfrm>
            <a:off x="0" y="5943600"/>
            <a:ext cx="9144000" cy="0"/>
          </a:xfrm>
          <a:prstGeom prst="line">
            <a:avLst/>
          </a:prstGeom>
          <a:noFill/>
          <a:ln w="38100" cmpd="dbl">
            <a:solidFill>
              <a:schemeClr val="tx1"/>
            </a:solidFill>
            <a:round/>
            <a:headEnd/>
            <a:tailEnd/>
          </a:ln>
        </p:spPr>
        <p:txBody>
          <a:bodyPr/>
          <a:lstStyle/>
          <a:p>
            <a:pPr fontAlgn="auto">
              <a:spcBef>
                <a:spcPts val="0"/>
              </a:spcBef>
              <a:spcAft>
                <a:spcPts val="0"/>
              </a:spcAft>
              <a:defRPr/>
            </a:pPr>
            <a:endParaRPr lang="el-GR">
              <a:latin typeface="+mn-lt"/>
              <a:cs typeface="+mn-cs"/>
            </a:endParaRPr>
          </a:p>
        </p:txBody>
      </p:sp>
      <p:sp>
        <p:nvSpPr>
          <p:cNvPr id="2" name="Title 1"/>
          <p:cNvSpPr>
            <a:spLocks noGrp="1"/>
          </p:cNvSpPr>
          <p:nvPr>
            <p:ph type="ctrTitle"/>
          </p:nvPr>
        </p:nvSpPr>
        <p:spPr>
          <a:xfrm>
            <a:off x="304800" y="2971801"/>
            <a:ext cx="8458200" cy="698500"/>
          </a:xfrm>
        </p:spPr>
        <p:txBody>
          <a:bodyPr>
            <a:normAutofit/>
          </a:bodyPr>
          <a:lstStyle>
            <a:lvl1pPr algn="l">
              <a:defRPr sz="3600" b="1"/>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3733800"/>
            <a:ext cx="8458200" cy="762000"/>
          </a:xfrm>
        </p:spPr>
        <p:txBody>
          <a:bodyPr anchor="ctr">
            <a:normAutofit/>
          </a:bodyPr>
          <a:lstStyle>
            <a:lvl1pPr marL="0" indent="0" algn="l">
              <a:buNone/>
              <a:defRPr sz="2800" b="1">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Picture Placeholder 10"/>
          <p:cNvSpPr>
            <a:spLocks noGrp="1"/>
          </p:cNvSpPr>
          <p:nvPr>
            <p:ph type="pic" sz="quarter" idx="10"/>
          </p:nvPr>
        </p:nvSpPr>
        <p:spPr>
          <a:xfrm>
            <a:off x="6735687" y="409085"/>
            <a:ext cx="2057400" cy="1219200"/>
          </a:xfrm>
        </p:spPr>
        <p:txBody>
          <a:bodyPr rtlCol="0">
            <a:normAutofit/>
          </a:bodyPr>
          <a:lstStyle>
            <a:lvl1pPr marL="0" indent="0" algn="ctr">
              <a:buNone/>
              <a:defRPr sz="1800" i="1">
                <a:solidFill>
                  <a:schemeClr val="tx1">
                    <a:lumMod val="50000"/>
                    <a:lumOff val="50000"/>
                  </a:schemeClr>
                </a:solidFill>
              </a:defRPr>
            </a:lvl1pPr>
          </a:lstStyle>
          <a:p>
            <a:pPr lvl="0"/>
            <a:r>
              <a:rPr lang="en-US" noProof="0" dirty="0" smtClean="0"/>
              <a:t>Click icon to add picture</a:t>
            </a:r>
            <a:endParaRPr lang="en-GB"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userDrawn="1"/>
        </p:nvSpPr>
        <p:spPr>
          <a:xfrm>
            <a:off x="2133600" y="1020763"/>
            <a:ext cx="6934200" cy="46037"/>
          </a:xfrm>
          <a:prstGeom prst="rect">
            <a:avLst/>
          </a:prstGeom>
          <a:gradFill flip="none" rotWithShape="1">
            <a:gsLst>
              <a:gs pos="0">
                <a:srgbClr val="00B050">
                  <a:alpha val="60000"/>
                </a:srgbClr>
              </a:gs>
              <a:gs pos="100000">
                <a:srgbClr val="FF0000">
                  <a:alpha val="60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8"/>
          <p:cNvPicPr>
            <a:picLocks noChangeAspect="1"/>
          </p:cNvPicPr>
          <p:nvPr userDrawn="1"/>
        </p:nvPicPr>
        <p:blipFill>
          <a:blip r:embed="rId2"/>
          <a:srcRect/>
          <a:stretch>
            <a:fillRect/>
          </a:stretch>
        </p:blipFill>
        <p:spPr bwMode="auto">
          <a:xfrm>
            <a:off x="549275" y="304800"/>
            <a:ext cx="1414463" cy="346075"/>
          </a:xfrm>
          <a:prstGeom prst="rect">
            <a:avLst/>
          </a:prstGeom>
          <a:noFill/>
          <a:ln w="9525">
            <a:noFill/>
            <a:miter lim="800000"/>
            <a:headEnd/>
            <a:tailEnd/>
          </a:ln>
        </p:spPr>
      </p:pic>
      <p:pic>
        <p:nvPicPr>
          <p:cNvPr id="6" name="Picture 12"/>
          <p:cNvPicPr>
            <a:picLocks noChangeAspect="1"/>
          </p:cNvPicPr>
          <p:nvPr userDrawn="1"/>
        </p:nvPicPr>
        <p:blipFill>
          <a:blip r:embed="rId3"/>
          <a:srcRect/>
          <a:stretch>
            <a:fillRect/>
          </a:stretch>
        </p:blipFill>
        <p:spPr bwMode="auto">
          <a:xfrm>
            <a:off x="152400" y="228600"/>
            <a:ext cx="398463" cy="538163"/>
          </a:xfrm>
          <a:prstGeom prst="rect">
            <a:avLst/>
          </a:prstGeom>
          <a:noFill/>
          <a:ln w="9525">
            <a:noFill/>
            <a:miter lim="800000"/>
            <a:headEnd/>
            <a:tailEnd/>
          </a:ln>
        </p:spPr>
      </p:pic>
      <p:sp>
        <p:nvSpPr>
          <p:cNvPr id="7" name="Rectangle 7"/>
          <p:cNvSpPr/>
          <p:nvPr userDrawn="1"/>
        </p:nvSpPr>
        <p:spPr>
          <a:xfrm>
            <a:off x="601663" y="617538"/>
            <a:ext cx="1355725" cy="231775"/>
          </a:xfrm>
          <a:prstGeom prst="rect">
            <a:avLst/>
          </a:prstGeom>
        </p:spPr>
        <p:txBody>
          <a:bodyPr wrap="none">
            <a:spAutoFit/>
          </a:bodyPr>
          <a:lstStyle/>
          <a:p>
            <a:pPr fontAlgn="auto">
              <a:spcBef>
                <a:spcPts val="0"/>
              </a:spcBef>
              <a:spcAft>
                <a:spcPts val="0"/>
              </a:spcAft>
              <a:defRPr/>
            </a:pPr>
            <a:r>
              <a:rPr lang="en-GB" sz="900" b="1" dirty="0">
                <a:solidFill>
                  <a:schemeClr val="tx1">
                    <a:lumMod val="65000"/>
                    <a:lumOff val="35000"/>
                  </a:schemeClr>
                </a:solidFill>
                <a:latin typeface="+mn-lt"/>
                <a:cs typeface="+mn-cs"/>
              </a:rPr>
              <a:t>Scan4Reco – GA: 665091</a:t>
            </a:r>
          </a:p>
        </p:txBody>
      </p:sp>
      <p:sp>
        <p:nvSpPr>
          <p:cNvPr id="2" name="Title 1"/>
          <p:cNvSpPr>
            <a:spLocks noGrp="1"/>
          </p:cNvSpPr>
          <p:nvPr>
            <p:ph type="title"/>
          </p:nvPr>
        </p:nvSpPr>
        <p:spPr>
          <a:xfrm>
            <a:off x="2133600" y="152400"/>
            <a:ext cx="6857999" cy="762000"/>
          </a:xfrm>
        </p:spPr>
        <p:txBody>
          <a:bodyPr>
            <a:noAutofit/>
          </a:bodyPr>
          <a:lstStyle>
            <a:lvl1pPr algn="r">
              <a:defRPr sz="32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189038"/>
            <a:ext cx="8839200" cy="5211762"/>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a:xfrm>
            <a:off x="152400" y="6537325"/>
            <a:ext cx="1143000" cy="244475"/>
          </a:xfrm>
        </p:spPr>
        <p:txBody>
          <a:bodyPr/>
          <a:lstStyle>
            <a:lvl1pPr>
              <a:defRPr sz="1100" b="0">
                <a:solidFill>
                  <a:schemeClr val="tx1">
                    <a:lumMod val="65000"/>
                    <a:lumOff val="35000"/>
                  </a:schemeClr>
                </a:solidFill>
              </a:defRPr>
            </a:lvl1pPr>
          </a:lstStyle>
          <a:p>
            <a:pPr>
              <a:defRPr/>
            </a:pPr>
            <a:r>
              <a:rPr lang="en-US" smtClean="0"/>
              <a:t>05/10/2016</a:t>
            </a:r>
            <a:endParaRPr lang="en-US" dirty="0"/>
          </a:p>
        </p:txBody>
      </p:sp>
      <p:sp>
        <p:nvSpPr>
          <p:cNvPr id="9" name="Footer Placeholder 4"/>
          <p:cNvSpPr>
            <a:spLocks noGrp="1"/>
          </p:cNvSpPr>
          <p:nvPr>
            <p:ph type="ftr" sz="quarter" idx="11"/>
          </p:nvPr>
        </p:nvSpPr>
        <p:spPr>
          <a:xfrm>
            <a:off x="1447800" y="6537325"/>
            <a:ext cx="6096000" cy="244475"/>
          </a:xfrm>
        </p:spPr>
        <p:txBody>
          <a:bodyPr/>
          <a:lstStyle>
            <a:lvl1pPr>
              <a:defRPr sz="1100" b="0">
                <a:solidFill>
                  <a:schemeClr val="tx1">
                    <a:lumMod val="65000"/>
                    <a:lumOff val="35000"/>
                  </a:schemeClr>
                </a:solidFill>
              </a:defRPr>
            </a:lvl1pPr>
          </a:lstStyle>
          <a:p>
            <a:pPr>
              <a:defRPr/>
            </a:pPr>
            <a:r>
              <a:rPr lang="en-US" dirty="0" smtClean="0"/>
              <a:t>14</a:t>
            </a:r>
            <a:r>
              <a:rPr lang="en-US" baseline="30000" dirty="0" smtClean="0"/>
              <a:t>th</a:t>
            </a:r>
            <a:r>
              <a:rPr lang="en-US" dirty="0" smtClean="0"/>
              <a:t> EUROGRAPHICS Workshop on Graphics and Cultural Heritage, Genova  Italy, 5-7 October 2016</a:t>
            </a:r>
            <a:endParaRPr lang="en-US" dirty="0"/>
          </a:p>
        </p:txBody>
      </p:sp>
      <p:sp>
        <p:nvSpPr>
          <p:cNvPr id="10" name="Slide Number Placeholder 5"/>
          <p:cNvSpPr>
            <a:spLocks noGrp="1"/>
          </p:cNvSpPr>
          <p:nvPr>
            <p:ph type="sldNum" sz="quarter" idx="12"/>
          </p:nvPr>
        </p:nvSpPr>
        <p:spPr>
          <a:xfrm>
            <a:off x="7696200" y="6537325"/>
            <a:ext cx="1295400" cy="244475"/>
          </a:xfrm>
        </p:spPr>
        <p:txBody>
          <a:bodyPr/>
          <a:lstStyle>
            <a:lvl1pPr>
              <a:defRPr sz="1100" b="0">
                <a:solidFill>
                  <a:schemeClr val="tx1">
                    <a:lumMod val="65000"/>
                    <a:lumOff val="35000"/>
                  </a:schemeClr>
                </a:solidFill>
              </a:defRPr>
            </a:lvl1pPr>
          </a:lstStyle>
          <a:p>
            <a:pPr>
              <a:defRPr/>
            </a:pPr>
            <a:fld id="{96C015F1-ADC7-4E30-90EC-7724DA3CF28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4"/>
          <p:cNvSpPr/>
          <p:nvPr userDrawn="1"/>
        </p:nvSpPr>
        <p:spPr>
          <a:xfrm>
            <a:off x="2133600" y="1020763"/>
            <a:ext cx="6934200" cy="46037"/>
          </a:xfrm>
          <a:prstGeom prst="rect">
            <a:avLst/>
          </a:prstGeom>
          <a:gradFill flip="none" rotWithShape="1">
            <a:gsLst>
              <a:gs pos="0">
                <a:srgbClr val="00B050">
                  <a:alpha val="60000"/>
                </a:srgbClr>
              </a:gs>
              <a:gs pos="100000">
                <a:srgbClr val="FF0000">
                  <a:alpha val="60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7"/>
          <p:cNvPicPr>
            <a:picLocks noChangeAspect="1"/>
          </p:cNvPicPr>
          <p:nvPr userDrawn="1"/>
        </p:nvPicPr>
        <p:blipFill>
          <a:blip r:embed="rId2"/>
          <a:srcRect/>
          <a:stretch>
            <a:fillRect/>
          </a:stretch>
        </p:blipFill>
        <p:spPr bwMode="auto">
          <a:xfrm>
            <a:off x="549275" y="304800"/>
            <a:ext cx="1414463" cy="346075"/>
          </a:xfrm>
          <a:prstGeom prst="rect">
            <a:avLst/>
          </a:prstGeom>
          <a:noFill/>
          <a:ln w="9525">
            <a:noFill/>
            <a:miter lim="800000"/>
            <a:headEnd/>
            <a:tailEnd/>
          </a:ln>
        </p:spPr>
      </p:pic>
      <p:pic>
        <p:nvPicPr>
          <p:cNvPr id="6" name="Picture 8"/>
          <p:cNvPicPr>
            <a:picLocks noChangeAspect="1"/>
          </p:cNvPicPr>
          <p:nvPr userDrawn="1"/>
        </p:nvPicPr>
        <p:blipFill>
          <a:blip r:embed="rId3"/>
          <a:srcRect/>
          <a:stretch>
            <a:fillRect/>
          </a:stretch>
        </p:blipFill>
        <p:spPr bwMode="auto">
          <a:xfrm>
            <a:off x="152400" y="228600"/>
            <a:ext cx="398463" cy="538163"/>
          </a:xfrm>
          <a:prstGeom prst="rect">
            <a:avLst/>
          </a:prstGeom>
          <a:noFill/>
          <a:ln w="9525">
            <a:noFill/>
            <a:miter lim="800000"/>
            <a:headEnd/>
            <a:tailEnd/>
          </a:ln>
        </p:spPr>
      </p:pic>
      <p:sp>
        <p:nvSpPr>
          <p:cNvPr id="8" name="Rectangle 9"/>
          <p:cNvSpPr/>
          <p:nvPr userDrawn="1"/>
        </p:nvSpPr>
        <p:spPr>
          <a:xfrm>
            <a:off x="601663" y="617538"/>
            <a:ext cx="1355725" cy="231775"/>
          </a:xfrm>
          <a:prstGeom prst="rect">
            <a:avLst/>
          </a:prstGeom>
        </p:spPr>
        <p:txBody>
          <a:bodyPr wrap="none">
            <a:spAutoFit/>
          </a:bodyPr>
          <a:lstStyle/>
          <a:p>
            <a:pPr fontAlgn="auto">
              <a:spcBef>
                <a:spcPts val="0"/>
              </a:spcBef>
              <a:spcAft>
                <a:spcPts val="0"/>
              </a:spcAft>
              <a:defRPr/>
            </a:pPr>
            <a:r>
              <a:rPr lang="en-GB" sz="900" b="1" dirty="0">
                <a:solidFill>
                  <a:schemeClr val="tx1">
                    <a:lumMod val="65000"/>
                    <a:lumOff val="35000"/>
                  </a:schemeClr>
                </a:solidFill>
                <a:latin typeface="+mn-lt"/>
                <a:cs typeface="+mn-cs"/>
              </a:rPr>
              <a:t>Scan4Reco – GA: 665091</a:t>
            </a:r>
          </a:p>
        </p:txBody>
      </p:sp>
      <p:sp>
        <p:nvSpPr>
          <p:cNvPr id="9" name="Line 3"/>
          <p:cNvSpPr>
            <a:spLocks noChangeShapeType="1"/>
          </p:cNvSpPr>
          <p:nvPr userDrawn="1"/>
        </p:nvSpPr>
        <p:spPr bwMode="auto">
          <a:xfrm>
            <a:off x="2362200" y="5715000"/>
            <a:ext cx="6781800" cy="0"/>
          </a:xfrm>
          <a:prstGeom prst="line">
            <a:avLst/>
          </a:prstGeom>
          <a:noFill/>
          <a:ln w="38100" cmpd="dbl">
            <a:solidFill>
              <a:schemeClr val="tx1"/>
            </a:solidFill>
            <a:round/>
            <a:headEnd/>
            <a:tailEnd/>
          </a:ln>
        </p:spPr>
        <p:txBody>
          <a:bodyPr/>
          <a:lstStyle/>
          <a:p>
            <a:pPr fontAlgn="auto">
              <a:spcBef>
                <a:spcPts val="0"/>
              </a:spcBef>
              <a:spcAft>
                <a:spcPts val="0"/>
              </a:spcAft>
              <a:defRPr/>
            </a:pPr>
            <a:endParaRPr lang="el-GR">
              <a:latin typeface="+mn-lt"/>
              <a:cs typeface="+mn-cs"/>
            </a:endParaRPr>
          </a:p>
        </p:txBody>
      </p:sp>
      <p:pic>
        <p:nvPicPr>
          <p:cNvPr id="10" name="Picture 12"/>
          <p:cNvPicPr>
            <a:picLocks noChangeAspect="1"/>
          </p:cNvPicPr>
          <p:nvPr userDrawn="1"/>
        </p:nvPicPr>
        <p:blipFill>
          <a:blip r:embed="rId4"/>
          <a:srcRect/>
          <a:stretch>
            <a:fillRect/>
          </a:stretch>
        </p:blipFill>
        <p:spPr bwMode="auto">
          <a:xfrm>
            <a:off x="2814638" y="1371600"/>
            <a:ext cx="4230687" cy="3302000"/>
          </a:xfrm>
          <a:prstGeom prst="rect">
            <a:avLst/>
          </a:prstGeom>
          <a:noFill/>
          <a:ln w="9525">
            <a:noFill/>
            <a:miter lim="800000"/>
            <a:headEnd/>
            <a:tailEnd/>
          </a:ln>
        </p:spPr>
      </p:pic>
      <p:sp>
        <p:nvSpPr>
          <p:cNvPr id="7" name="Title 1"/>
          <p:cNvSpPr>
            <a:spLocks noGrp="1"/>
          </p:cNvSpPr>
          <p:nvPr>
            <p:ph type="title"/>
          </p:nvPr>
        </p:nvSpPr>
        <p:spPr>
          <a:xfrm>
            <a:off x="2133600" y="152400"/>
            <a:ext cx="6857999" cy="762000"/>
          </a:xfrm>
        </p:spPr>
        <p:txBody>
          <a:bodyPr>
            <a:noAutofit/>
          </a:bodyPr>
          <a:lstStyle>
            <a:lvl1pPr algn="r">
              <a:defRPr sz="3200" b="1">
                <a:solidFill>
                  <a:schemeClr val="tx1"/>
                </a:solidFill>
              </a:defRPr>
            </a:lvl1pPr>
          </a:lstStyle>
          <a:p>
            <a:r>
              <a:rPr lang="en-US" dirty="0" smtClean="0"/>
              <a:t>Click to edit Master title style</a:t>
            </a:r>
            <a:endParaRPr lang="en-US" dirty="0"/>
          </a:p>
        </p:txBody>
      </p:sp>
      <p:sp>
        <p:nvSpPr>
          <p:cNvPr id="12" name="Picture Placeholder 10"/>
          <p:cNvSpPr>
            <a:spLocks noGrp="1"/>
          </p:cNvSpPr>
          <p:nvPr>
            <p:ph type="pic" sz="quarter" idx="10"/>
          </p:nvPr>
        </p:nvSpPr>
        <p:spPr>
          <a:xfrm>
            <a:off x="228600" y="5105400"/>
            <a:ext cx="2057400" cy="1219200"/>
          </a:xfrm>
        </p:spPr>
        <p:txBody>
          <a:bodyPr rtlCol="0">
            <a:normAutofit/>
          </a:bodyPr>
          <a:lstStyle>
            <a:lvl1pPr marL="0" indent="0" algn="ctr">
              <a:buNone/>
              <a:defRPr sz="1800" i="1">
                <a:solidFill>
                  <a:schemeClr val="tx1">
                    <a:lumMod val="50000"/>
                    <a:lumOff val="50000"/>
                  </a:schemeClr>
                </a:solidFill>
              </a:defRPr>
            </a:lvl1pPr>
          </a:lstStyle>
          <a:p>
            <a:pPr lvl="0"/>
            <a:r>
              <a:rPr lang="en-US" noProof="0" dirty="0" smtClean="0"/>
              <a:t>Click icon to add picture</a:t>
            </a:r>
            <a:endParaRPr lang="en-GB"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smtClean="0"/>
              <a:t>05/10/2016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14th EUROGRAPHICS Workshop on Graphics and Cultural Heritage, Genova  Italy, 5-7 October 2016</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7F58A10-B373-45CD-804C-5DC18AC70B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5.png"/><Relationship Id="rId4" Type="http://schemas.openxmlformats.org/officeDocument/2006/relationships/image" Target="../media/image24.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an4reco.eu/" TargetMode="External"/><Relationship Id="rId2" Type="http://schemas.openxmlformats.org/officeDocument/2006/relationships/hyperlink" Target="mailto:nikdim@iti.gr" TargetMode="Externa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emf"/><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7800" y="2895600"/>
            <a:ext cx="8813800" cy="838200"/>
          </a:xfrm>
        </p:spPr>
        <p:txBody>
          <a:bodyPr rtlCol="0">
            <a:noAutofit/>
          </a:bodyPr>
          <a:lstStyle/>
          <a:p>
            <a:pPr eaLnBrk="1" fontAlgn="auto" hangingPunct="1">
              <a:spcAft>
                <a:spcPts val="0"/>
              </a:spcAft>
              <a:buFont typeface="Arial" panose="020B0604020202020204" pitchFamily="34" charset="0"/>
              <a:buNone/>
              <a:defRPr/>
            </a:pPr>
            <a:r>
              <a:rPr lang="en-US" altLang="el-GR" sz="2400" dirty="0" smtClean="0"/>
              <a:t>“Scan4Reco: Towards the digitized conservation of Cultural Heritage Assets via spatiotemporal (4</a:t>
            </a:r>
            <a:r>
              <a:rPr lang="en-US" altLang="el-GR" sz="2400" i="1" dirty="0" smtClean="0"/>
              <a:t>D</a:t>
            </a:r>
            <a:r>
              <a:rPr lang="en-US" altLang="el-GR" sz="2400" dirty="0" smtClean="0"/>
              <a:t>) Reconstruction and 3</a:t>
            </a:r>
            <a:r>
              <a:rPr lang="en-US" altLang="el-GR" sz="2400" i="1" dirty="0" smtClean="0"/>
              <a:t>D</a:t>
            </a:r>
            <a:r>
              <a:rPr lang="en-US" altLang="el-GR" sz="2400" dirty="0" smtClean="0"/>
              <a:t> Printing”</a:t>
            </a:r>
            <a:endParaRPr lang="en-US" altLang="el-GR" sz="2400" dirty="0"/>
          </a:p>
        </p:txBody>
      </p:sp>
      <p:sp>
        <p:nvSpPr>
          <p:cNvPr id="6" name="Subtitle 2"/>
          <p:cNvSpPr txBox="1">
            <a:spLocks/>
          </p:cNvSpPr>
          <p:nvPr/>
        </p:nvSpPr>
        <p:spPr>
          <a:xfrm>
            <a:off x="304800" y="4724400"/>
            <a:ext cx="8229600" cy="990600"/>
          </a:xfrm>
          <a:prstGeom prst="rect">
            <a:avLst/>
          </a:prstGeom>
        </p:spPr>
        <p:txBody>
          <a:bodyPr>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fontAlgn="auto">
              <a:spcAft>
                <a:spcPts val="0"/>
              </a:spcAft>
              <a:defRPr/>
            </a:pPr>
            <a:r>
              <a:rPr lang="en-US" sz="2400" b="1" dirty="0" smtClean="0">
                <a:solidFill>
                  <a:schemeClr val="tx1">
                    <a:lumMod val="75000"/>
                    <a:lumOff val="25000"/>
                  </a:schemeClr>
                </a:solidFill>
              </a:rPr>
              <a:t>Presenter:</a:t>
            </a:r>
          </a:p>
          <a:p>
            <a:pPr marL="363538" indent="-363538" algn="l" fontAlgn="auto">
              <a:spcAft>
                <a:spcPts val="0"/>
              </a:spcAft>
              <a:defRPr/>
            </a:pPr>
            <a:r>
              <a:rPr lang="en-US" sz="2400" b="1" dirty="0">
                <a:solidFill>
                  <a:schemeClr val="tx1">
                    <a:lumMod val="75000"/>
                    <a:lumOff val="25000"/>
                  </a:schemeClr>
                </a:solidFill>
              </a:rPr>
              <a:t>	</a:t>
            </a:r>
            <a:r>
              <a:rPr lang="en-US" sz="2400" b="1" dirty="0" smtClean="0">
                <a:solidFill>
                  <a:schemeClr val="tx1">
                    <a:lumMod val="75000"/>
                    <a:lumOff val="25000"/>
                  </a:schemeClr>
                </a:solidFill>
              </a:rPr>
              <a:t>Dr. Nikolaos Dimitriou</a:t>
            </a:r>
            <a:endParaRPr lang="en-US" sz="2400" dirty="0" smtClean="0">
              <a:solidFill>
                <a:schemeClr val="tx1">
                  <a:lumMod val="75000"/>
                  <a:lumOff val="25000"/>
                </a:schemeClr>
              </a:solidFill>
            </a:endParaRPr>
          </a:p>
          <a:p>
            <a:pPr marL="363538" indent="-363538" algn="l" fontAlgn="auto">
              <a:spcAft>
                <a:spcPts val="0"/>
              </a:spcAft>
              <a:defRPr/>
            </a:pPr>
            <a:r>
              <a:rPr lang="en-US" sz="2400" dirty="0" smtClean="0">
                <a:solidFill>
                  <a:schemeClr val="tx1">
                    <a:lumMod val="75000"/>
                    <a:lumOff val="25000"/>
                  </a:schemeClr>
                </a:solidFill>
              </a:rPr>
              <a:t>	Post-Doctoral Fellow</a:t>
            </a:r>
            <a:endParaRPr lang="en-US" sz="1900" dirty="0">
              <a:solidFill>
                <a:schemeClr val="tx1">
                  <a:lumMod val="75000"/>
                  <a:lumOff val="25000"/>
                </a:schemeClr>
              </a:solidFill>
            </a:endParaRPr>
          </a:p>
        </p:txBody>
      </p:sp>
      <p:pic>
        <p:nvPicPr>
          <p:cNvPr id="16388" name="Picture 4" descr="E:\Anastasis\Dropbox\[CERTH-ITI] Personal Repo\[Logos] CERTH &amp; CERTH-ITI\English\ITI-logo.jpg"/>
          <p:cNvPicPr>
            <a:picLocks noChangeAspect="1" noChangeArrowheads="1"/>
          </p:cNvPicPr>
          <p:nvPr/>
        </p:nvPicPr>
        <p:blipFill>
          <a:blip r:embed="rId2"/>
          <a:srcRect/>
          <a:stretch>
            <a:fillRect/>
          </a:stretch>
        </p:blipFill>
        <p:spPr bwMode="auto">
          <a:xfrm>
            <a:off x="7742238" y="762000"/>
            <a:ext cx="1223962" cy="914400"/>
          </a:xfrm>
          <a:prstGeom prst="rect">
            <a:avLst/>
          </a:prstGeom>
          <a:noFill/>
          <a:ln w="9525">
            <a:noFill/>
            <a:miter lim="800000"/>
            <a:headEnd/>
            <a:tailEnd/>
          </a:ln>
        </p:spPr>
      </p:pic>
      <p:pic>
        <p:nvPicPr>
          <p:cNvPr id="16389" name="Picture 5" descr="E:\Anastasis\Dropbox\[CERTH-ITI] Personal Repo\[Logos] CERTH &amp; CERTH-ITI\English\CERTH LOGOentransparent.png"/>
          <p:cNvPicPr>
            <a:picLocks noChangeAspect="1" noChangeArrowheads="1"/>
          </p:cNvPicPr>
          <p:nvPr/>
        </p:nvPicPr>
        <p:blipFill>
          <a:blip r:embed="rId3"/>
          <a:srcRect/>
          <a:stretch>
            <a:fillRect/>
          </a:stretch>
        </p:blipFill>
        <p:spPr bwMode="auto">
          <a:xfrm>
            <a:off x="6705600" y="60325"/>
            <a:ext cx="2413000" cy="711200"/>
          </a:xfrm>
          <a:prstGeom prst="rect">
            <a:avLst/>
          </a:prstGeom>
          <a:noFill/>
          <a:ln w="9525">
            <a:noFill/>
            <a:miter lim="800000"/>
            <a:headEnd/>
            <a:tailEnd/>
          </a:ln>
        </p:spPr>
      </p:pic>
      <p:sp>
        <p:nvSpPr>
          <p:cNvPr id="10" name="Subtitle 2"/>
          <p:cNvSpPr txBox="1">
            <a:spLocks/>
          </p:cNvSpPr>
          <p:nvPr/>
        </p:nvSpPr>
        <p:spPr bwMode="auto">
          <a:xfrm>
            <a:off x="762000" y="3962400"/>
            <a:ext cx="7696200" cy="533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marL="0" indent="0" algn="l" rtl="0" eaLnBrk="0" fontAlgn="base" hangingPunct="0">
              <a:spcBef>
                <a:spcPct val="20000"/>
              </a:spcBef>
              <a:spcAft>
                <a:spcPct val="0"/>
              </a:spcAft>
              <a:buFont typeface="Arial" charset="0"/>
              <a:buNone/>
              <a:defRPr sz="2800" b="1" kern="1200">
                <a:solidFill>
                  <a:schemeClr val="tx1">
                    <a:lumMod val="65000"/>
                    <a:lumOff val="3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eaLnBrk="1" fontAlgn="auto" hangingPunct="1">
              <a:spcAft>
                <a:spcPts val="0"/>
              </a:spcAft>
              <a:buFont typeface="Arial" panose="020B0604020202020204" pitchFamily="34" charset="0"/>
              <a:buNone/>
              <a:defRPr/>
            </a:pPr>
            <a:r>
              <a:rPr lang="en-US" altLang="el-GR" sz="2000" i="1" dirty="0" smtClean="0"/>
              <a:t>Authors: N. Dimitriou, A. Drosou &amp; D. Tzovaras</a:t>
            </a:r>
            <a:endParaRPr lang="en-US" altLang="el-GR" sz="20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Scan4Reco Architecture</a:t>
            </a:r>
            <a:endParaRPr lang="en-US" dirty="0"/>
          </a:p>
        </p:txBody>
      </p:sp>
      <p:sp>
        <p:nvSpPr>
          <p:cNvPr id="4" name="Date Placeholder 3"/>
          <p:cNvSpPr>
            <a:spLocks noGrp="1"/>
          </p:cNvSpPr>
          <p:nvPr>
            <p:ph type="dt" sz="half" idx="10"/>
          </p:nvPr>
        </p:nvSpPr>
        <p:spPr/>
        <p:txBody>
          <a:bodyPr/>
          <a:lstStyle/>
          <a:p>
            <a:pPr>
              <a:defRPr/>
            </a:pPr>
            <a:r>
              <a:rPr lang="en-US" smtClean="0"/>
              <a:t>05/10/2016</a:t>
            </a:r>
            <a:endParaRPr lang="en-US"/>
          </a:p>
        </p:txBody>
      </p:sp>
      <p:sp>
        <p:nvSpPr>
          <p:cNvPr id="5" name="Footer Placeholder 4"/>
          <p:cNvSpPr>
            <a:spLocks noGrp="1"/>
          </p:cNvSpPr>
          <p:nvPr>
            <p:ph type="ftr" sz="quarter" idx="11"/>
          </p:nvPr>
        </p:nvSpPr>
        <p:spPr/>
        <p:txBody>
          <a:bodyPr/>
          <a:lstStyle/>
          <a:p>
            <a:pPr>
              <a:defRPr/>
            </a:pPr>
            <a:r>
              <a:rPr lang="en-US" smtClean="0"/>
              <a:t>14th EUROGRAPHICS Workshop on Graphics and Cultural Heritage, Genova  Italy, 5-7 October 2016</a:t>
            </a:r>
            <a:endParaRPr lang="en-US" dirty="0"/>
          </a:p>
        </p:txBody>
      </p:sp>
      <p:sp>
        <p:nvSpPr>
          <p:cNvPr id="6" name="Slide Number Placeholder 5"/>
          <p:cNvSpPr>
            <a:spLocks noGrp="1"/>
          </p:cNvSpPr>
          <p:nvPr>
            <p:ph type="sldNum" sz="quarter" idx="12"/>
          </p:nvPr>
        </p:nvSpPr>
        <p:spPr/>
        <p:txBody>
          <a:bodyPr/>
          <a:lstStyle/>
          <a:p>
            <a:pPr>
              <a:defRPr/>
            </a:pPr>
            <a:fld id="{96C015F1-ADC7-4E30-90EC-7724DA3CF281}" type="slidenum">
              <a:rPr lang="en-US" smtClean="0"/>
              <a:pPr>
                <a:defRPr/>
              </a:pPr>
              <a:t>10</a:t>
            </a:fld>
            <a:endParaRPr lang="en-US"/>
          </a:p>
        </p:txBody>
      </p:sp>
      <p:pic>
        <p:nvPicPr>
          <p:cNvPr id="51202" name="Picture 2" descr="D:\Scan4RecoComponentAr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95400"/>
            <a:ext cx="8991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9600" y="6019800"/>
            <a:ext cx="8001000" cy="369332"/>
          </a:xfrm>
          <a:prstGeom prst="rect">
            <a:avLst/>
          </a:prstGeom>
          <a:noFill/>
        </p:spPr>
        <p:txBody>
          <a:bodyPr wrap="square" rtlCol="0">
            <a:spAutoFit/>
          </a:bodyPr>
          <a:lstStyle/>
          <a:p>
            <a:pPr algn="ctr"/>
            <a:r>
              <a:rPr lang="en-US" i="1" dirty="0" smtClean="0"/>
              <a:t>Surface acquisition &amp; characterization subsystem</a:t>
            </a:r>
            <a:endParaRPr lang="en-US" i="1" dirty="0"/>
          </a:p>
        </p:txBody>
      </p:sp>
      <p:sp>
        <p:nvSpPr>
          <p:cNvPr id="8" name="5-Point Star 7"/>
          <p:cNvSpPr>
            <a:spLocks noChangeAspect="1"/>
          </p:cNvSpPr>
          <p:nvPr/>
        </p:nvSpPr>
        <p:spPr>
          <a:xfrm>
            <a:off x="1752600" y="4521924"/>
            <a:ext cx="137160" cy="13716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0000"/>
              </a:solidFill>
            </a:endParaRPr>
          </a:p>
        </p:txBody>
      </p:sp>
      <p:sp>
        <p:nvSpPr>
          <p:cNvPr id="9" name="5-Point Star 8"/>
          <p:cNvSpPr>
            <a:spLocks noChangeAspect="1"/>
          </p:cNvSpPr>
          <p:nvPr/>
        </p:nvSpPr>
        <p:spPr>
          <a:xfrm>
            <a:off x="1905000" y="4870268"/>
            <a:ext cx="137160" cy="13716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0000"/>
              </a:solidFill>
            </a:endParaRPr>
          </a:p>
        </p:txBody>
      </p:sp>
      <p:sp>
        <p:nvSpPr>
          <p:cNvPr id="10" name="5-Point Star 9"/>
          <p:cNvSpPr>
            <a:spLocks noChangeAspect="1"/>
          </p:cNvSpPr>
          <p:nvPr/>
        </p:nvSpPr>
        <p:spPr>
          <a:xfrm>
            <a:off x="4038600" y="4663440"/>
            <a:ext cx="137160" cy="13716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0000"/>
              </a:solidFill>
            </a:endParaRPr>
          </a:p>
        </p:txBody>
      </p:sp>
      <p:sp>
        <p:nvSpPr>
          <p:cNvPr id="11" name="5-Point Star 10"/>
          <p:cNvSpPr>
            <a:spLocks noChangeAspect="1"/>
          </p:cNvSpPr>
          <p:nvPr/>
        </p:nvSpPr>
        <p:spPr>
          <a:xfrm>
            <a:off x="4016830" y="5257800"/>
            <a:ext cx="137160" cy="13716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0000"/>
              </a:solidFill>
            </a:endParaRPr>
          </a:p>
        </p:txBody>
      </p:sp>
    </p:spTree>
    <p:extLst>
      <p:ext uri="{BB962C8B-B14F-4D97-AF65-F5344CB8AC3E}">
        <p14:creationId xmlns:p14="http://schemas.microsoft.com/office/powerpoint/2010/main" val="1943998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Scan4Reco Architecture</a:t>
            </a:r>
            <a:endParaRPr lang="en-US" dirty="0"/>
          </a:p>
        </p:txBody>
      </p:sp>
      <p:sp>
        <p:nvSpPr>
          <p:cNvPr id="4" name="Date Placeholder 3"/>
          <p:cNvSpPr>
            <a:spLocks noGrp="1"/>
          </p:cNvSpPr>
          <p:nvPr>
            <p:ph type="dt" sz="half" idx="10"/>
          </p:nvPr>
        </p:nvSpPr>
        <p:spPr/>
        <p:txBody>
          <a:bodyPr/>
          <a:lstStyle/>
          <a:p>
            <a:pPr>
              <a:defRPr/>
            </a:pPr>
            <a:r>
              <a:rPr lang="en-US" smtClean="0"/>
              <a:t>05/10/2016</a:t>
            </a:r>
            <a:endParaRPr lang="en-US"/>
          </a:p>
        </p:txBody>
      </p:sp>
      <p:sp>
        <p:nvSpPr>
          <p:cNvPr id="5" name="Footer Placeholder 4"/>
          <p:cNvSpPr>
            <a:spLocks noGrp="1"/>
          </p:cNvSpPr>
          <p:nvPr>
            <p:ph type="ftr" sz="quarter" idx="11"/>
          </p:nvPr>
        </p:nvSpPr>
        <p:spPr/>
        <p:txBody>
          <a:bodyPr/>
          <a:lstStyle/>
          <a:p>
            <a:pPr>
              <a:defRPr/>
            </a:pPr>
            <a:r>
              <a:rPr lang="en-US" smtClean="0"/>
              <a:t>14th EUROGRAPHICS Workshop on Graphics and Cultural Heritage, Genova  Italy, 5-7 October 2016</a:t>
            </a:r>
            <a:endParaRPr lang="en-US" dirty="0"/>
          </a:p>
        </p:txBody>
      </p:sp>
      <p:sp>
        <p:nvSpPr>
          <p:cNvPr id="6" name="Slide Number Placeholder 5"/>
          <p:cNvSpPr>
            <a:spLocks noGrp="1"/>
          </p:cNvSpPr>
          <p:nvPr>
            <p:ph type="sldNum" sz="quarter" idx="12"/>
          </p:nvPr>
        </p:nvSpPr>
        <p:spPr/>
        <p:txBody>
          <a:bodyPr/>
          <a:lstStyle/>
          <a:p>
            <a:pPr>
              <a:defRPr/>
            </a:pPr>
            <a:fld id="{96C015F1-ADC7-4E30-90EC-7724DA3CF281}" type="slidenum">
              <a:rPr lang="en-US" smtClean="0"/>
              <a:pPr>
                <a:defRPr/>
              </a:pPr>
              <a:t>11</a:t>
            </a:fld>
            <a:endParaRPr lang="en-US"/>
          </a:p>
        </p:txBody>
      </p:sp>
      <p:pic>
        <p:nvPicPr>
          <p:cNvPr id="51202" name="Picture 2" descr="D:\Scan4RecoComponentAr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95400"/>
            <a:ext cx="8991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9600" y="6019800"/>
            <a:ext cx="8001000" cy="369332"/>
          </a:xfrm>
          <a:prstGeom prst="rect">
            <a:avLst/>
          </a:prstGeom>
          <a:noFill/>
        </p:spPr>
        <p:txBody>
          <a:bodyPr wrap="square" rtlCol="0">
            <a:spAutoFit/>
          </a:bodyPr>
          <a:lstStyle/>
          <a:p>
            <a:pPr algn="ctr"/>
            <a:r>
              <a:rPr lang="en-US" i="1" dirty="0" smtClean="0"/>
              <a:t>Samples/Artwork preparation and aging subsystem</a:t>
            </a:r>
            <a:endParaRPr lang="en-US" i="1" dirty="0"/>
          </a:p>
        </p:txBody>
      </p:sp>
      <p:sp>
        <p:nvSpPr>
          <p:cNvPr id="8" name="5-Point Star 7"/>
          <p:cNvSpPr>
            <a:spLocks noChangeAspect="1"/>
          </p:cNvSpPr>
          <p:nvPr/>
        </p:nvSpPr>
        <p:spPr>
          <a:xfrm>
            <a:off x="1850572" y="5501640"/>
            <a:ext cx="137160" cy="13716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0000"/>
              </a:solidFill>
            </a:endParaRPr>
          </a:p>
        </p:txBody>
      </p:sp>
      <p:sp>
        <p:nvSpPr>
          <p:cNvPr id="9" name="5-Point Star 8"/>
          <p:cNvSpPr>
            <a:spLocks noChangeAspect="1"/>
          </p:cNvSpPr>
          <p:nvPr/>
        </p:nvSpPr>
        <p:spPr>
          <a:xfrm>
            <a:off x="7848600" y="5175068"/>
            <a:ext cx="137160" cy="13716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0000"/>
              </a:solidFill>
            </a:endParaRPr>
          </a:p>
        </p:txBody>
      </p:sp>
    </p:spTree>
    <p:extLst>
      <p:ext uri="{BB962C8B-B14F-4D97-AF65-F5344CB8AC3E}">
        <p14:creationId xmlns:p14="http://schemas.microsoft.com/office/powerpoint/2010/main" val="3334196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Scan4Reco Architecture</a:t>
            </a:r>
            <a:endParaRPr lang="en-US" dirty="0"/>
          </a:p>
        </p:txBody>
      </p:sp>
      <p:sp>
        <p:nvSpPr>
          <p:cNvPr id="4" name="Date Placeholder 3"/>
          <p:cNvSpPr>
            <a:spLocks noGrp="1"/>
          </p:cNvSpPr>
          <p:nvPr>
            <p:ph type="dt" sz="half" idx="10"/>
          </p:nvPr>
        </p:nvSpPr>
        <p:spPr/>
        <p:txBody>
          <a:bodyPr/>
          <a:lstStyle/>
          <a:p>
            <a:pPr>
              <a:defRPr/>
            </a:pPr>
            <a:r>
              <a:rPr lang="en-US" smtClean="0"/>
              <a:t>05/10/2016</a:t>
            </a:r>
            <a:endParaRPr lang="en-US"/>
          </a:p>
        </p:txBody>
      </p:sp>
      <p:sp>
        <p:nvSpPr>
          <p:cNvPr id="5" name="Footer Placeholder 4"/>
          <p:cNvSpPr>
            <a:spLocks noGrp="1"/>
          </p:cNvSpPr>
          <p:nvPr>
            <p:ph type="ftr" sz="quarter" idx="11"/>
          </p:nvPr>
        </p:nvSpPr>
        <p:spPr/>
        <p:txBody>
          <a:bodyPr/>
          <a:lstStyle/>
          <a:p>
            <a:pPr>
              <a:defRPr/>
            </a:pPr>
            <a:r>
              <a:rPr lang="en-US" smtClean="0"/>
              <a:t>14th EUROGRAPHICS Workshop on Graphics and Cultural Heritage, Genova  Italy, 5-7 October 2016</a:t>
            </a:r>
            <a:endParaRPr lang="en-US" dirty="0"/>
          </a:p>
        </p:txBody>
      </p:sp>
      <p:sp>
        <p:nvSpPr>
          <p:cNvPr id="6" name="Slide Number Placeholder 5"/>
          <p:cNvSpPr>
            <a:spLocks noGrp="1"/>
          </p:cNvSpPr>
          <p:nvPr>
            <p:ph type="sldNum" sz="quarter" idx="12"/>
          </p:nvPr>
        </p:nvSpPr>
        <p:spPr/>
        <p:txBody>
          <a:bodyPr/>
          <a:lstStyle/>
          <a:p>
            <a:pPr>
              <a:defRPr/>
            </a:pPr>
            <a:fld id="{96C015F1-ADC7-4E30-90EC-7724DA3CF281}" type="slidenum">
              <a:rPr lang="en-US" smtClean="0"/>
              <a:pPr>
                <a:defRPr/>
              </a:pPr>
              <a:t>12</a:t>
            </a:fld>
            <a:endParaRPr lang="en-US"/>
          </a:p>
        </p:txBody>
      </p:sp>
      <p:pic>
        <p:nvPicPr>
          <p:cNvPr id="51202" name="Picture 2" descr="D:\Scan4RecoComponentAr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95400"/>
            <a:ext cx="8991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9600" y="6019800"/>
            <a:ext cx="8001000" cy="369332"/>
          </a:xfrm>
          <a:prstGeom prst="rect">
            <a:avLst/>
          </a:prstGeom>
          <a:noFill/>
        </p:spPr>
        <p:txBody>
          <a:bodyPr wrap="square" rtlCol="0">
            <a:spAutoFit/>
          </a:bodyPr>
          <a:lstStyle/>
          <a:p>
            <a:pPr algn="ctr"/>
            <a:r>
              <a:rPr lang="en-US" i="1" dirty="0" smtClean="0"/>
              <a:t>Exploration &amp; Analysis subsystem</a:t>
            </a:r>
            <a:endParaRPr lang="en-US" i="1" dirty="0"/>
          </a:p>
        </p:txBody>
      </p:sp>
      <p:sp>
        <p:nvSpPr>
          <p:cNvPr id="8" name="5-Point Star 7"/>
          <p:cNvSpPr>
            <a:spLocks noChangeAspect="1"/>
          </p:cNvSpPr>
          <p:nvPr/>
        </p:nvSpPr>
        <p:spPr>
          <a:xfrm>
            <a:off x="7848600" y="4130040"/>
            <a:ext cx="137160" cy="13716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0000"/>
              </a:solidFill>
            </a:endParaRPr>
          </a:p>
        </p:txBody>
      </p:sp>
      <p:sp>
        <p:nvSpPr>
          <p:cNvPr id="9" name="5-Point Star 8"/>
          <p:cNvSpPr>
            <a:spLocks noChangeAspect="1"/>
          </p:cNvSpPr>
          <p:nvPr/>
        </p:nvSpPr>
        <p:spPr>
          <a:xfrm>
            <a:off x="7848600" y="3048000"/>
            <a:ext cx="137160" cy="13716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0000"/>
              </a:solidFill>
            </a:endParaRPr>
          </a:p>
        </p:txBody>
      </p:sp>
      <p:sp>
        <p:nvSpPr>
          <p:cNvPr id="10" name="5-Point Star 9"/>
          <p:cNvSpPr>
            <a:spLocks noChangeAspect="1"/>
          </p:cNvSpPr>
          <p:nvPr/>
        </p:nvSpPr>
        <p:spPr>
          <a:xfrm>
            <a:off x="6035040" y="2758440"/>
            <a:ext cx="137160" cy="13716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0000"/>
              </a:solidFill>
            </a:endParaRPr>
          </a:p>
        </p:txBody>
      </p:sp>
      <p:sp>
        <p:nvSpPr>
          <p:cNvPr id="11" name="5-Point Star 10"/>
          <p:cNvSpPr>
            <a:spLocks noChangeAspect="1"/>
          </p:cNvSpPr>
          <p:nvPr/>
        </p:nvSpPr>
        <p:spPr>
          <a:xfrm>
            <a:off x="6019800" y="3200400"/>
            <a:ext cx="137160" cy="13716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0000"/>
              </a:solidFill>
            </a:endParaRPr>
          </a:p>
        </p:txBody>
      </p:sp>
      <p:sp>
        <p:nvSpPr>
          <p:cNvPr id="12" name="5-Point Star 11"/>
          <p:cNvSpPr>
            <a:spLocks noChangeAspect="1"/>
          </p:cNvSpPr>
          <p:nvPr/>
        </p:nvSpPr>
        <p:spPr>
          <a:xfrm>
            <a:off x="5943600" y="3581400"/>
            <a:ext cx="137160" cy="13716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0000"/>
              </a:solidFill>
            </a:endParaRPr>
          </a:p>
        </p:txBody>
      </p:sp>
    </p:spTree>
    <p:extLst>
      <p:ext uri="{BB962C8B-B14F-4D97-AF65-F5344CB8AC3E}">
        <p14:creationId xmlns:p14="http://schemas.microsoft.com/office/powerpoint/2010/main" val="912073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Scan4Reco Architecture</a:t>
            </a:r>
            <a:endParaRPr lang="en-US" dirty="0"/>
          </a:p>
        </p:txBody>
      </p:sp>
      <p:sp>
        <p:nvSpPr>
          <p:cNvPr id="4" name="Date Placeholder 3"/>
          <p:cNvSpPr>
            <a:spLocks noGrp="1"/>
          </p:cNvSpPr>
          <p:nvPr>
            <p:ph type="dt" sz="half" idx="10"/>
          </p:nvPr>
        </p:nvSpPr>
        <p:spPr/>
        <p:txBody>
          <a:bodyPr/>
          <a:lstStyle/>
          <a:p>
            <a:pPr>
              <a:defRPr/>
            </a:pPr>
            <a:r>
              <a:rPr lang="en-US" smtClean="0"/>
              <a:t>05/10/2016</a:t>
            </a:r>
            <a:endParaRPr lang="en-US"/>
          </a:p>
        </p:txBody>
      </p:sp>
      <p:sp>
        <p:nvSpPr>
          <p:cNvPr id="5" name="Footer Placeholder 4"/>
          <p:cNvSpPr>
            <a:spLocks noGrp="1"/>
          </p:cNvSpPr>
          <p:nvPr>
            <p:ph type="ftr" sz="quarter" idx="11"/>
          </p:nvPr>
        </p:nvSpPr>
        <p:spPr/>
        <p:txBody>
          <a:bodyPr/>
          <a:lstStyle/>
          <a:p>
            <a:pPr>
              <a:defRPr/>
            </a:pPr>
            <a:r>
              <a:rPr lang="en-US" smtClean="0"/>
              <a:t>14th EUROGRAPHICS Workshop on Graphics and Cultural Heritage, Genova  Italy, 5-7 October 2016</a:t>
            </a:r>
            <a:endParaRPr lang="en-US" dirty="0"/>
          </a:p>
        </p:txBody>
      </p:sp>
      <p:sp>
        <p:nvSpPr>
          <p:cNvPr id="6" name="Slide Number Placeholder 5"/>
          <p:cNvSpPr>
            <a:spLocks noGrp="1"/>
          </p:cNvSpPr>
          <p:nvPr>
            <p:ph type="sldNum" sz="quarter" idx="12"/>
          </p:nvPr>
        </p:nvSpPr>
        <p:spPr/>
        <p:txBody>
          <a:bodyPr/>
          <a:lstStyle/>
          <a:p>
            <a:pPr>
              <a:defRPr/>
            </a:pPr>
            <a:fld id="{96C015F1-ADC7-4E30-90EC-7724DA3CF281}" type="slidenum">
              <a:rPr lang="en-US" smtClean="0"/>
              <a:pPr>
                <a:defRPr/>
              </a:pPr>
              <a:t>13</a:t>
            </a:fld>
            <a:endParaRPr lang="en-US"/>
          </a:p>
        </p:txBody>
      </p:sp>
      <p:pic>
        <p:nvPicPr>
          <p:cNvPr id="51202" name="Picture 2" descr="D:\Scan4RecoComponentAr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95400"/>
            <a:ext cx="8991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9600" y="6019800"/>
            <a:ext cx="8001000" cy="369332"/>
          </a:xfrm>
          <a:prstGeom prst="rect">
            <a:avLst/>
          </a:prstGeom>
          <a:noFill/>
        </p:spPr>
        <p:txBody>
          <a:bodyPr wrap="square" rtlCol="0">
            <a:spAutoFit/>
          </a:bodyPr>
          <a:lstStyle/>
          <a:p>
            <a:pPr algn="ctr"/>
            <a:r>
              <a:rPr lang="en-US" i="1" dirty="0" smtClean="0"/>
              <a:t>Physical Replication subsystem</a:t>
            </a:r>
            <a:endParaRPr lang="en-US" i="1" dirty="0"/>
          </a:p>
        </p:txBody>
      </p:sp>
      <p:sp>
        <p:nvSpPr>
          <p:cNvPr id="8" name="5-Point Star 7"/>
          <p:cNvSpPr>
            <a:spLocks noChangeAspect="1"/>
          </p:cNvSpPr>
          <p:nvPr/>
        </p:nvSpPr>
        <p:spPr>
          <a:xfrm>
            <a:off x="1948544" y="2177144"/>
            <a:ext cx="137160" cy="13716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0000"/>
              </a:solidFill>
            </a:endParaRPr>
          </a:p>
        </p:txBody>
      </p:sp>
      <p:sp>
        <p:nvSpPr>
          <p:cNvPr id="9" name="5-Point Star 8"/>
          <p:cNvSpPr>
            <a:spLocks noChangeAspect="1"/>
          </p:cNvSpPr>
          <p:nvPr/>
        </p:nvSpPr>
        <p:spPr>
          <a:xfrm>
            <a:off x="5577840" y="2166258"/>
            <a:ext cx="137160" cy="13716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0000"/>
              </a:solidFill>
            </a:endParaRPr>
          </a:p>
        </p:txBody>
      </p:sp>
    </p:spTree>
    <p:extLst>
      <p:ext uri="{BB962C8B-B14F-4D97-AF65-F5344CB8AC3E}">
        <p14:creationId xmlns:p14="http://schemas.microsoft.com/office/powerpoint/2010/main" val="2084119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Scan4Reco Architecture: Vertical View</a:t>
            </a:r>
            <a:endParaRPr lang="en-US" dirty="0"/>
          </a:p>
        </p:txBody>
      </p:sp>
      <p:sp>
        <p:nvSpPr>
          <p:cNvPr id="4" name="Date Placeholder 3"/>
          <p:cNvSpPr>
            <a:spLocks noGrp="1"/>
          </p:cNvSpPr>
          <p:nvPr>
            <p:ph type="dt" sz="half" idx="10"/>
          </p:nvPr>
        </p:nvSpPr>
        <p:spPr/>
        <p:txBody>
          <a:bodyPr/>
          <a:lstStyle/>
          <a:p>
            <a:pPr>
              <a:defRPr/>
            </a:pPr>
            <a:r>
              <a:rPr lang="en-US" smtClean="0"/>
              <a:t>05/10/2016</a:t>
            </a:r>
            <a:endParaRPr lang="en-US"/>
          </a:p>
        </p:txBody>
      </p:sp>
      <p:sp>
        <p:nvSpPr>
          <p:cNvPr id="5" name="Footer Placeholder 4"/>
          <p:cNvSpPr>
            <a:spLocks noGrp="1"/>
          </p:cNvSpPr>
          <p:nvPr>
            <p:ph type="ftr" sz="quarter" idx="11"/>
          </p:nvPr>
        </p:nvSpPr>
        <p:spPr/>
        <p:txBody>
          <a:bodyPr/>
          <a:lstStyle/>
          <a:p>
            <a:pPr>
              <a:defRPr/>
            </a:pPr>
            <a:r>
              <a:rPr lang="en-US" smtClean="0"/>
              <a:t>14th EUROGRAPHICS Workshop on Graphics and Cultural Heritage, Genova  Italy, 5-7 October 2016</a:t>
            </a:r>
            <a:endParaRPr lang="en-US" dirty="0"/>
          </a:p>
        </p:txBody>
      </p:sp>
      <p:sp>
        <p:nvSpPr>
          <p:cNvPr id="6" name="Slide Number Placeholder 5"/>
          <p:cNvSpPr>
            <a:spLocks noGrp="1"/>
          </p:cNvSpPr>
          <p:nvPr>
            <p:ph type="sldNum" sz="quarter" idx="12"/>
          </p:nvPr>
        </p:nvSpPr>
        <p:spPr/>
        <p:txBody>
          <a:bodyPr/>
          <a:lstStyle/>
          <a:p>
            <a:pPr>
              <a:defRPr/>
            </a:pPr>
            <a:fld id="{96C015F1-ADC7-4E30-90EC-7724DA3CF281}" type="slidenum">
              <a:rPr lang="en-US" smtClean="0"/>
              <a:pPr>
                <a:defRPr/>
              </a:pPr>
              <a:t>14</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785" y="1143000"/>
            <a:ext cx="7626215" cy="5384554"/>
          </a:xfrm>
          <a:prstGeom prst="rect">
            <a:avLst/>
          </a:prstGeom>
        </p:spPr>
      </p:pic>
    </p:spTree>
    <p:extLst>
      <p:ext uri="{BB962C8B-B14F-4D97-AF65-F5344CB8AC3E}">
        <p14:creationId xmlns:p14="http://schemas.microsoft.com/office/powerpoint/2010/main" val="2829616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49" name="Group 33"/>
          <p:cNvGrpSpPr>
            <a:grpSpLocks/>
          </p:cNvGrpSpPr>
          <p:nvPr/>
        </p:nvGrpSpPr>
        <p:grpSpPr bwMode="auto">
          <a:xfrm>
            <a:off x="457200" y="1524000"/>
            <a:ext cx="1066800" cy="1219200"/>
            <a:chOff x="288" y="1104"/>
            <a:chExt cx="672" cy="768"/>
          </a:xfrm>
        </p:grpSpPr>
        <p:pic>
          <p:nvPicPr>
            <p:cNvPr id="53269" name="Picture 25" descr="banks-512"/>
            <p:cNvPicPr>
              <a:picLocks noChangeAspect="1" noChangeArrowheads="1"/>
            </p:cNvPicPr>
            <p:nvPr/>
          </p:nvPicPr>
          <p:blipFill>
            <a:blip r:embed="rId2"/>
            <a:srcRect/>
            <a:stretch>
              <a:fillRect/>
            </a:stretch>
          </p:blipFill>
          <p:spPr bwMode="auto">
            <a:xfrm>
              <a:off x="288" y="1212"/>
              <a:ext cx="672" cy="660"/>
            </a:xfrm>
            <a:prstGeom prst="rect">
              <a:avLst/>
            </a:prstGeom>
            <a:noFill/>
            <a:ln w="9525">
              <a:noFill/>
              <a:miter lim="800000"/>
              <a:headEnd/>
              <a:tailEnd/>
            </a:ln>
          </p:spPr>
        </p:pic>
        <p:sp>
          <p:nvSpPr>
            <p:cNvPr id="53270" name="WordArt 31"/>
            <p:cNvSpPr>
              <a:spLocks noChangeArrowheads="1" noChangeShapeType="1" noTextEdit="1"/>
            </p:cNvSpPr>
            <p:nvPr/>
          </p:nvSpPr>
          <p:spPr bwMode="auto">
            <a:xfrm>
              <a:off x="288" y="1104"/>
              <a:ext cx="624" cy="384"/>
            </a:xfrm>
            <a:prstGeom prst="rect">
              <a:avLst/>
            </a:prstGeom>
          </p:spPr>
          <p:txBody>
            <a:bodyPr wrap="none" fromWordArt="1">
              <a:prstTxWarp prst="textDeflate">
                <a:avLst>
                  <a:gd name="adj" fmla="val 4583"/>
                </a:avLst>
              </a:prstTxWarp>
            </a:bodyPr>
            <a:lstStyle/>
            <a:p>
              <a:pPr algn="ctr"/>
              <a:r>
                <a:rPr lang="en-US" sz="3600" kern="10" dirty="0">
                  <a:ln w="9525">
                    <a:noFill/>
                    <a:round/>
                    <a:headEnd/>
                    <a:tailEnd/>
                  </a:ln>
                  <a:solidFill>
                    <a:srgbClr val="000000">
                      <a:alpha val="34117"/>
                    </a:srgbClr>
                  </a:solidFill>
                  <a:latin typeface="Impact"/>
                </a:rPr>
                <a:t>VR</a:t>
              </a:r>
              <a:endParaRPr lang="el-GR" sz="3600" kern="10" dirty="0">
                <a:ln w="9525">
                  <a:noFill/>
                  <a:round/>
                  <a:headEnd/>
                  <a:tailEnd/>
                </a:ln>
                <a:solidFill>
                  <a:srgbClr val="000000">
                    <a:alpha val="34117"/>
                  </a:srgbClr>
                </a:solidFill>
                <a:latin typeface="Impact"/>
              </a:endParaRPr>
            </a:p>
          </p:txBody>
        </p:sp>
      </p:grpSp>
      <p:pic>
        <p:nvPicPr>
          <p:cNvPr id="53250" name="Picture 5" descr="Untitled2"/>
          <p:cNvPicPr>
            <a:picLocks noChangeAspect="1" noChangeArrowheads="1"/>
          </p:cNvPicPr>
          <p:nvPr/>
        </p:nvPicPr>
        <p:blipFill>
          <a:blip r:embed="rId3"/>
          <a:srcRect/>
          <a:stretch>
            <a:fillRect/>
          </a:stretch>
        </p:blipFill>
        <p:spPr bwMode="auto">
          <a:xfrm>
            <a:off x="3505200" y="1981200"/>
            <a:ext cx="4495800" cy="3994150"/>
          </a:xfrm>
          <a:prstGeom prst="rect">
            <a:avLst/>
          </a:prstGeom>
          <a:noFill/>
          <a:ln w="9525">
            <a:noFill/>
            <a:miter lim="800000"/>
            <a:headEnd/>
            <a:tailEnd/>
          </a:ln>
        </p:spPr>
      </p:pic>
      <p:sp>
        <p:nvSpPr>
          <p:cNvPr id="6" name="Slide Number Placeholder 5"/>
          <p:cNvSpPr txBox="1">
            <a:spLocks noGrp="1"/>
          </p:cNvSpPr>
          <p:nvPr/>
        </p:nvSpPr>
        <p:spPr>
          <a:xfrm>
            <a:off x="7696200" y="6537325"/>
            <a:ext cx="1295400" cy="244475"/>
          </a:xfrm>
          <a:prstGeom prst="rect">
            <a:avLst/>
          </a:prstGeom>
          <a:noFill/>
        </p:spPr>
        <p:txBody>
          <a:bodyPr anchor="ctr"/>
          <a:lstStyle/>
          <a:p>
            <a:pPr algn="r" fontAlgn="auto">
              <a:spcBef>
                <a:spcPts val="0"/>
              </a:spcBef>
              <a:spcAft>
                <a:spcPts val="0"/>
              </a:spcAft>
              <a:defRPr/>
            </a:pPr>
            <a:fld id="{E79478E1-50C2-4DB1-A974-C9264EFA9C79}" type="slidenum">
              <a:rPr lang="en-US" sz="1100">
                <a:solidFill>
                  <a:schemeClr val="tx1">
                    <a:lumMod val="65000"/>
                    <a:lumOff val="35000"/>
                  </a:schemeClr>
                </a:solidFill>
                <a:latin typeface="+mn-lt"/>
                <a:cs typeface="+mn-cs"/>
              </a:rPr>
              <a:pPr algn="r" fontAlgn="auto">
                <a:spcBef>
                  <a:spcPts val="0"/>
                </a:spcBef>
                <a:spcAft>
                  <a:spcPts val="0"/>
                </a:spcAft>
                <a:defRPr/>
              </a:pPr>
              <a:t>15</a:t>
            </a:fld>
            <a:endParaRPr lang="en-US" sz="1100">
              <a:solidFill>
                <a:schemeClr val="tx1">
                  <a:lumMod val="65000"/>
                  <a:lumOff val="35000"/>
                </a:schemeClr>
              </a:solidFill>
              <a:latin typeface="+mn-lt"/>
              <a:cs typeface="+mn-cs"/>
            </a:endParaRPr>
          </a:p>
        </p:txBody>
      </p:sp>
      <p:sp>
        <p:nvSpPr>
          <p:cNvPr id="53254" name="Title 1"/>
          <p:cNvSpPr>
            <a:spLocks/>
          </p:cNvSpPr>
          <p:nvPr/>
        </p:nvSpPr>
        <p:spPr bwMode="auto">
          <a:xfrm>
            <a:off x="2133600" y="152400"/>
            <a:ext cx="6858000" cy="762000"/>
          </a:xfrm>
          <a:prstGeom prst="rect">
            <a:avLst/>
          </a:prstGeom>
          <a:noFill/>
          <a:ln w="9525">
            <a:noFill/>
            <a:miter lim="800000"/>
            <a:headEnd/>
            <a:tailEnd/>
          </a:ln>
        </p:spPr>
        <p:txBody>
          <a:bodyPr anchor="ctr"/>
          <a:lstStyle/>
          <a:p>
            <a:pPr algn="r"/>
            <a:r>
              <a:rPr lang="en-US" sz="3200" b="1" dirty="0" smtClean="0">
                <a:latin typeface="Calibri" pitchFamily="34" charset="0"/>
              </a:rPr>
              <a:t>Conceptual Integrated System*</a:t>
            </a:r>
            <a:endParaRPr lang="en-US" sz="3200" b="1" dirty="0">
              <a:latin typeface="Calibri" pitchFamily="34" charset="0"/>
            </a:endParaRPr>
          </a:p>
        </p:txBody>
      </p:sp>
      <p:pic>
        <p:nvPicPr>
          <p:cNvPr id="53255" name="Picture 11"/>
          <p:cNvPicPr>
            <a:picLocks noChangeAspect="1" noChangeArrowheads="1"/>
          </p:cNvPicPr>
          <p:nvPr/>
        </p:nvPicPr>
        <p:blipFill>
          <a:blip r:embed="rId4"/>
          <a:srcRect/>
          <a:stretch>
            <a:fillRect/>
          </a:stretch>
        </p:blipFill>
        <p:spPr bwMode="auto">
          <a:xfrm>
            <a:off x="7543800" y="4752975"/>
            <a:ext cx="1600200" cy="733425"/>
          </a:xfrm>
          <a:prstGeom prst="rect">
            <a:avLst/>
          </a:prstGeom>
          <a:noFill/>
          <a:ln w="9525">
            <a:noFill/>
            <a:miter lim="800000"/>
            <a:headEnd/>
            <a:tailEnd/>
          </a:ln>
        </p:spPr>
      </p:pic>
      <p:pic>
        <p:nvPicPr>
          <p:cNvPr id="53256" name="Picture 12"/>
          <p:cNvPicPr>
            <a:picLocks noChangeAspect="1"/>
          </p:cNvPicPr>
          <p:nvPr/>
        </p:nvPicPr>
        <p:blipFill>
          <a:blip r:embed="rId5"/>
          <a:srcRect/>
          <a:stretch>
            <a:fillRect/>
          </a:stretch>
        </p:blipFill>
        <p:spPr bwMode="auto">
          <a:xfrm>
            <a:off x="2133600" y="2895600"/>
            <a:ext cx="790575" cy="1066800"/>
          </a:xfrm>
          <a:prstGeom prst="rect">
            <a:avLst/>
          </a:prstGeom>
          <a:noFill/>
          <a:ln w="9525">
            <a:noFill/>
            <a:miter lim="800000"/>
            <a:headEnd/>
            <a:tailEnd/>
          </a:ln>
        </p:spPr>
      </p:pic>
      <p:sp>
        <p:nvSpPr>
          <p:cNvPr id="53257" name="Rectangle 22"/>
          <p:cNvSpPr>
            <a:spLocks noChangeArrowheads="1"/>
          </p:cNvSpPr>
          <p:nvPr/>
        </p:nvSpPr>
        <p:spPr bwMode="auto">
          <a:xfrm>
            <a:off x="7658100" y="5149850"/>
            <a:ext cx="1409700" cy="336550"/>
          </a:xfrm>
          <a:prstGeom prst="rect">
            <a:avLst/>
          </a:prstGeom>
          <a:noFill/>
          <a:ln w="9525">
            <a:noFill/>
            <a:miter lim="800000"/>
            <a:headEnd/>
            <a:tailEnd/>
          </a:ln>
        </p:spPr>
        <p:txBody>
          <a:bodyPr wrap="none">
            <a:spAutoFit/>
          </a:bodyPr>
          <a:lstStyle/>
          <a:p>
            <a:r>
              <a:rPr lang="en-US" sz="1600" b="1">
                <a:solidFill>
                  <a:schemeClr val="bg1"/>
                </a:solidFill>
                <a:latin typeface="Calibri" pitchFamily="34" charset="0"/>
              </a:rPr>
              <a:t>Rotating Table</a:t>
            </a:r>
          </a:p>
        </p:txBody>
      </p:sp>
      <p:pic>
        <p:nvPicPr>
          <p:cNvPr id="53258" name="Picture 13" descr="index"/>
          <p:cNvPicPr>
            <a:picLocks noChangeAspect="1" noChangeArrowheads="1"/>
          </p:cNvPicPr>
          <p:nvPr/>
        </p:nvPicPr>
        <p:blipFill>
          <a:blip r:embed="rId6"/>
          <a:srcRect/>
          <a:stretch>
            <a:fillRect/>
          </a:stretch>
        </p:blipFill>
        <p:spPr bwMode="auto">
          <a:xfrm>
            <a:off x="7880350" y="3783013"/>
            <a:ext cx="882650" cy="1066800"/>
          </a:xfrm>
          <a:prstGeom prst="rect">
            <a:avLst/>
          </a:prstGeom>
          <a:noFill/>
          <a:ln w="9525">
            <a:noFill/>
            <a:miter lim="800000"/>
            <a:headEnd/>
            <a:tailEnd/>
          </a:ln>
        </p:spPr>
      </p:pic>
      <p:sp>
        <p:nvSpPr>
          <p:cNvPr id="53259" name="AutoShape 14"/>
          <p:cNvSpPr>
            <a:spLocks noChangeArrowheads="1"/>
          </p:cNvSpPr>
          <p:nvPr/>
        </p:nvSpPr>
        <p:spPr bwMode="auto">
          <a:xfrm>
            <a:off x="2971800" y="3276600"/>
            <a:ext cx="457200" cy="333375"/>
          </a:xfrm>
          <a:prstGeom prst="leftArrow">
            <a:avLst>
              <a:gd name="adj1" fmla="val 50000"/>
              <a:gd name="adj2" fmla="val 34286"/>
            </a:avLst>
          </a:prstGeom>
          <a:solidFill>
            <a:srgbClr val="B2B2B2"/>
          </a:solidFill>
          <a:ln w="9525">
            <a:solidFill>
              <a:srgbClr val="CBCBCB"/>
            </a:solidFill>
            <a:miter lim="800000"/>
            <a:headEnd/>
            <a:tailEnd/>
          </a:ln>
        </p:spPr>
        <p:txBody>
          <a:bodyPr wrap="none" anchor="ctr"/>
          <a:lstStyle/>
          <a:p>
            <a:endParaRPr lang="el-GR"/>
          </a:p>
        </p:txBody>
      </p:sp>
      <p:sp>
        <p:nvSpPr>
          <p:cNvPr id="53260" name="AutoShape 15"/>
          <p:cNvSpPr>
            <a:spLocks noChangeArrowheads="1"/>
          </p:cNvSpPr>
          <p:nvPr/>
        </p:nvSpPr>
        <p:spPr bwMode="auto">
          <a:xfrm rot="2468072">
            <a:off x="1676400" y="2743200"/>
            <a:ext cx="457200" cy="333375"/>
          </a:xfrm>
          <a:prstGeom prst="leftArrow">
            <a:avLst>
              <a:gd name="adj1" fmla="val 50000"/>
              <a:gd name="adj2" fmla="val 34286"/>
            </a:avLst>
          </a:prstGeom>
          <a:solidFill>
            <a:srgbClr val="B2B2B2"/>
          </a:solidFill>
          <a:ln w="9525">
            <a:solidFill>
              <a:srgbClr val="CBCBCB"/>
            </a:solidFill>
            <a:miter lim="800000"/>
            <a:headEnd/>
            <a:tailEnd/>
          </a:ln>
        </p:spPr>
        <p:txBody>
          <a:bodyPr wrap="none" anchor="ctr"/>
          <a:lstStyle/>
          <a:p>
            <a:endParaRPr lang="el-GR"/>
          </a:p>
        </p:txBody>
      </p:sp>
      <p:sp>
        <p:nvSpPr>
          <p:cNvPr id="53261" name="AutoShape 16"/>
          <p:cNvSpPr>
            <a:spLocks noChangeArrowheads="1"/>
          </p:cNvSpPr>
          <p:nvPr/>
        </p:nvSpPr>
        <p:spPr bwMode="auto">
          <a:xfrm rot="-2208522">
            <a:off x="1676400" y="3657600"/>
            <a:ext cx="457200" cy="333375"/>
          </a:xfrm>
          <a:prstGeom prst="leftArrow">
            <a:avLst>
              <a:gd name="adj1" fmla="val 50000"/>
              <a:gd name="adj2" fmla="val 34286"/>
            </a:avLst>
          </a:prstGeom>
          <a:solidFill>
            <a:srgbClr val="B2B2B2"/>
          </a:solidFill>
          <a:ln w="9525">
            <a:solidFill>
              <a:srgbClr val="CBCBCB"/>
            </a:solidFill>
            <a:miter lim="800000"/>
            <a:headEnd/>
            <a:tailEnd/>
          </a:ln>
        </p:spPr>
        <p:txBody>
          <a:bodyPr wrap="none" anchor="ctr"/>
          <a:lstStyle/>
          <a:p>
            <a:endParaRPr lang="el-GR"/>
          </a:p>
        </p:txBody>
      </p:sp>
      <p:sp>
        <p:nvSpPr>
          <p:cNvPr id="53262" name="AutoShape 17"/>
          <p:cNvSpPr>
            <a:spLocks noChangeArrowheads="1"/>
          </p:cNvSpPr>
          <p:nvPr/>
        </p:nvSpPr>
        <p:spPr bwMode="auto">
          <a:xfrm>
            <a:off x="1600200" y="3200400"/>
            <a:ext cx="457200" cy="333375"/>
          </a:xfrm>
          <a:prstGeom prst="leftArrow">
            <a:avLst>
              <a:gd name="adj1" fmla="val 50000"/>
              <a:gd name="adj2" fmla="val 34286"/>
            </a:avLst>
          </a:prstGeom>
          <a:solidFill>
            <a:srgbClr val="B2B2B2"/>
          </a:solidFill>
          <a:ln w="9525">
            <a:solidFill>
              <a:srgbClr val="CBCBCB"/>
            </a:solidFill>
            <a:miter lim="800000"/>
            <a:headEnd/>
            <a:tailEnd/>
          </a:ln>
        </p:spPr>
        <p:txBody>
          <a:bodyPr wrap="none" anchor="ctr"/>
          <a:lstStyle/>
          <a:p>
            <a:endParaRPr lang="el-GR"/>
          </a:p>
        </p:txBody>
      </p:sp>
      <p:pic>
        <p:nvPicPr>
          <p:cNvPr id="53263" name="Picture 19" descr="database"/>
          <p:cNvPicPr>
            <a:picLocks noChangeAspect="1" noChangeArrowheads="1"/>
          </p:cNvPicPr>
          <p:nvPr/>
        </p:nvPicPr>
        <p:blipFill>
          <a:blip r:embed="rId7"/>
          <a:srcRect/>
          <a:stretch>
            <a:fillRect/>
          </a:stretch>
        </p:blipFill>
        <p:spPr bwMode="auto">
          <a:xfrm>
            <a:off x="609600" y="3048000"/>
            <a:ext cx="725488" cy="725488"/>
          </a:xfrm>
          <a:prstGeom prst="rect">
            <a:avLst/>
          </a:prstGeom>
          <a:noFill/>
          <a:ln w="9525">
            <a:noFill/>
            <a:miter lim="800000"/>
            <a:headEnd/>
            <a:tailEnd/>
          </a:ln>
        </p:spPr>
      </p:pic>
      <p:pic>
        <p:nvPicPr>
          <p:cNvPr id="53264" name="Picture 26" descr="website-512"/>
          <p:cNvPicPr>
            <a:picLocks noChangeAspect="1" noChangeArrowheads="1"/>
          </p:cNvPicPr>
          <p:nvPr/>
        </p:nvPicPr>
        <p:blipFill>
          <a:blip r:embed="rId8"/>
          <a:srcRect/>
          <a:stretch>
            <a:fillRect/>
          </a:stretch>
        </p:blipFill>
        <p:spPr bwMode="auto">
          <a:xfrm>
            <a:off x="381000" y="3962400"/>
            <a:ext cx="1143000" cy="1001713"/>
          </a:xfrm>
          <a:prstGeom prst="rect">
            <a:avLst/>
          </a:prstGeom>
          <a:noFill/>
          <a:ln w="9525">
            <a:noFill/>
            <a:miter lim="800000"/>
            <a:headEnd/>
            <a:tailEnd/>
          </a:ln>
        </p:spPr>
      </p:pic>
      <p:pic>
        <p:nvPicPr>
          <p:cNvPr id="53265" name="Picture 5"/>
          <p:cNvPicPr>
            <a:picLocks noChangeAspect="1" noChangeArrowheads="1"/>
          </p:cNvPicPr>
          <p:nvPr/>
        </p:nvPicPr>
        <p:blipFill>
          <a:blip r:embed="rId9"/>
          <a:srcRect/>
          <a:stretch>
            <a:fillRect/>
          </a:stretch>
        </p:blipFill>
        <p:spPr bwMode="auto">
          <a:xfrm>
            <a:off x="7130624" y="1125538"/>
            <a:ext cx="1937176" cy="1818885"/>
          </a:xfrm>
          <a:prstGeom prst="rect">
            <a:avLst/>
          </a:prstGeom>
          <a:noFill/>
          <a:ln w="9525">
            <a:noFill/>
            <a:miter lim="800000"/>
            <a:headEnd/>
            <a:tailEnd/>
          </a:ln>
        </p:spPr>
      </p:pic>
      <p:sp>
        <p:nvSpPr>
          <p:cNvPr id="53266" name="Line 29"/>
          <p:cNvSpPr>
            <a:spLocks noChangeShapeType="1"/>
          </p:cNvSpPr>
          <p:nvPr/>
        </p:nvSpPr>
        <p:spPr bwMode="auto">
          <a:xfrm>
            <a:off x="7010400" y="1066800"/>
            <a:ext cx="0" cy="1981200"/>
          </a:xfrm>
          <a:prstGeom prst="line">
            <a:avLst/>
          </a:prstGeom>
          <a:noFill/>
          <a:ln w="9525">
            <a:solidFill>
              <a:schemeClr val="tx1"/>
            </a:solidFill>
            <a:prstDash val="dash"/>
            <a:round/>
            <a:headEnd/>
            <a:tailEnd/>
          </a:ln>
        </p:spPr>
        <p:txBody>
          <a:bodyPr/>
          <a:lstStyle/>
          <a:p>
            <a:endParaRPr lang="el-GR"/>
          </a:p>
        </p:txBody>
      </p:sp>
      <p:sp>
        <p:nvSpPr>
          <p:cNvPr id="53267" name="Line 30"/>
          <p:cNvSpPr>
            <a:spLocks noChangeShapeType="1"/>
          </p:cNvSpPr>
          <p:nvPr/>
        </p:nvSpPr>
        <p:spPr bwMode="auto">
          <a:xfrm flipH="1">
            <a:off x="7010400" y="3048000"/>
            <a:ext cx="2171700" cy="0"/>
          </a:xfrm>
          <a:prstGeom prst="line">
            <a:avLst/>
          </a:prstGeom>
          <a:noFill/>
          <a:ln w="9525">
            <a:solidFill>
              <a:schemeClr val="tx1"/>
            </a:solidFill>
            <a:prstDash val="dash"/>
            <a:round/>
            <a:headEnd/>
            <a:tailEnd/>
          </a:ln>
        </p:spPr>
        <p:txBody>
          <a:bodyPr/>
          <a:lstStyle/>
          <a:p>
            <a:endParaRPr lang="el-GR"/>
          </a:p>
        </p:txBody>
      </p:sp>
      <p:sp>
        <p:nvSpPr>
          <p:cNvPr id="2" name="Rounded Rectangle 1"/>
          <p:cNvSpPr/>
          <p:nvPr/>
        </p:nvSpPr>
        <p:spPr>
          <a:xfrm>
            <a:off x="7086600" y="1101424"/>
            <a:ext cx="1981200" cy="1870376"/>
          </a:xfrm>
          <a:prstGeom prst="roundRect">
            <a:avLst>
              <a:gd name="adj" fmla="val 10345"/>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Date Placeholder 2"/>
          <p:cNvSpPr>
            <a:spLocks noGrp="1"/>
          </p:cNvSpPr>
          <p:nvPr>
            <p:ph type="dt" sz="half" idx="10"/>
          </p:nvPr>
        </p:nvSpPr>
        <p:spPr>
          <a:xfrm>
            <a:off x="157845" y="6537324"/>
            <a:ext cx="1143000" cy="244475"/>
          </a:xfrm>
        </p:spPr>
        <p:txBody>
          <a:bodyPr/>
          <a:lstStyle/>
          <a:p>
            <a:pPr>
              <a:defRPr/>
            </a:pPr>
            <a:r>
              <a:rPr lang="en-US" dirty="0" smtClean="0"/>
              <a:t>05/10/2016</a:t>
            </a:r>
            <a:endParaRPr lang="en-US" dirty="0"/>
          </a:p>
        </p:txBody>
      </p:sp>
      <p:sp>
        <p:nvSpPr>
          <p:cNvPr id="7" name="Footer Placeholder 6"/>
          <p:cNvSpPr>
            <a:spLocks noGrp="1"/>
          </p:cNvSpPr>
          <p:nvPr>
            <p:ph type="ftr" sz="quarter" idx="11"/>
          </p:nvPr>
        </p:nvSpPr>
        <p:spPr>
          <a:xfrm>
            <a:off x="1335088" y="6537324"/>
            <a:ext cx="6096000" cy="244475"/>
          </a:xfrm>
        </p:spPr>
        <p:txBody>
          <a:bodyPr/>
          <a:lstStyle/>
          <a:p>
            <a:pPr>
              <a:defRPr/>
            </a:pPr>
            <a:r>
              <a:rPr lang="en-US" dirty="0" smtClean="0"/>
              <a:t>14</a:t>
            </a:r>
            <a:r>
              <a:rPr lang="en-US" baseline="30000" dirty="0" smtClean="0"/>
              <a:t>th</a:t>
            </a:r>
            <a:r>
              <a:rPr lang="en-US" dirty="0" smtClean="0"/>
              <a:t> EUROGRAPHICS Workshop on Graphics and Cultural Heritage, Genova  Italy, 5-7 October 2016</a:t>
            </a:r>
            <a:endParaRPr lang="en-US" dirty="0"/>
          </a:p>
        </p:txBody>
      </p:sp>
      <p:sp>
        <p:nvSpPr>
          <p:cNvPr id="8" name="Slide Number Placeholder 7"/>
          <p:cNvSpPr>
            <a:spLocks noGrp="1"/>
          </p:cNvSpPr>
          <p:nvPr>
            <p:ph type="sldNum" sz="quarter" idx="12"/>
          </p:nvPr>
        </p:nvSpPr>
        <p:spPr/>
        <p:txBody>
          <a:bodyPr/>
          <a:lstStyle/>
          <a:p>
            <a:pPr>
              <a:defRPr/>
            </a:pPr>
            <a:fld id="{96C015F1-ADC7-4E30-90EC-7724DA3CF281}" type="slidenum">
              <a:rPr lang="en-US" smtClean="0"/>
              <a:pPr>
                <a:defRPr/>
              </a:pPr>
              <a:t>15</a:t>
            </a:fld>
            <a:endParaRPr lang="en-US"/>
          </a:p>
        </p:txBody>
      </p:sp>
      <p:sp>
        <p:nvSpPr>
          <p:cNvPr id="9" name="Rectangle 8"/>
          <p:cNvSpPr/>
          <p:nvPr/>
        </p:nvSpPr>
        <p:spPr>
          <a:xfrm>
            <a:off x="1393825" y="6019800"/>
            <a:ext cx="7712075" cy="430887"/>
          </a:xfrm>
          <a:prstGeom prst="rect">
            <a:avLst/>
          </a:prstGeom>
          <a:ln>
            <a:solidFill>
              <a:schemeClr val="tx1"/>
            </a:solidFill>
          </a:ln>
        </p:spPr>
        <p:txBody>
          <a:bodyPr wrap="square">
            <a:spAutoFit/>
          </a:bodyPr>
          <a:lstStyle/>
          <a:p>
            <a:r>
              <a:rPr lang="en-US" sz="1100" i="1" dirty="0" smtClean="0"/>
              <a:t>*The presented illustration renders only a </a:t>
            </a:r>
            <a:r>
              <a:rPr lang="en-US" sz="1100" i="1" dirty="0" err="1" smtClean="0"/>
              <a:t>concptual</a:t>
            </a:r>
            <a:r>
              <a:rPr lang="en-US" sz="1100" i="1" dirty="0" smtClean="0"/>
              <a:t> perception of the </a:t>
            </a:r>
            <a:r>
              <a:rPr lang="en-US" sz="1100" i="1" dirty="0"/>
              <a:t>final </a:t>
            </a:r>
            <a:r>
              <a:rPr lang="en-US" sz="1100" i="1" dirty="0" smtClean="0"/>
              <a:t>prototype. The actual product may significantly differ in shape, style design &amp; usage.</a:t>
            </a:r>
            <a:endParaRPr lang="en-US" sz="110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858000" cy="762000"/>
          </a:xfrm>
        </p:spPr>
        <p:txBody>
          <a:bodyPr rtlCol="0"/>
          <a:lstStyle/>
          <a:p>
            <a:pPr eaLnBrk="1" fontAlgn="auto" hangingPunct="1">
              <a:spcAft>
                <a:spcPts val="0"/>
              </a:spcAft>
              <a:defRPr/>
            </a:pPr>
            <a:r>
              <a:rPr lang="en-US" altLang="el-GR" dirty="0"/>
              <a:t>Envisioned </a:t>
            </a:r>
            <a:r>
              <a:rPr lang="en-US" altLang="el-GR" dirty="0" smtClean="0"/>
              <a:t>Use-Cases (1/2)</a:t>
            </a:r>
            <a:br>
              <a:rPr lang="en-US" altLang="el-GR" dirty="0" smtClean="0"/>
            </a:br>
            <a:r>
              <a:rPr lang="en-US" sz="2800" dirty="0" smtClean="0">
                <a:solidFill>
                  <a:schemeClr val="tx1">
                    <a:lumMod val="50000"/>
                    <a:lumOff val="50000"/>
                  </a:schemeClr>
                </a:solidFill>
              </a:rPr>
              <a:t>Paintings</a:t>
            </a:r>
            <a:endParaRPr lang="en-US" dirty="0">
              <a:solidFill>
                <a:schemeClr val="tx1">
                  <a:lumMod val="50000"/>
                  <a:lumOff val="50000"/>
                </a:schemeClr>
              </a:solidFill>
            </a:endParaRPr>
          </a:p>
        </p:txBody>
      </p:sp>
      <p:sp>
        <p:nvSpPr>
          <p:cNvPr id="24578" name="Content Placeholder 2"/>
          <p:cNvSpPr>
            <a:spLocks noGrp="1"/>
          </p:cNvSpPr>
          <p:nvPr>
            <p:ph idx="1"/>
          </p:nvPr>
        </p:nvSpPr>
        <p:spPr/>
        <p:txBody>
          <a:bodyPr/>
          <a:lstStyle/>
          <a:p>
            <a:pPr eaLnBrk="1" hangingPunct="1">
              <a:lnSpc>
                <a:spcPct val="80000"/>
              </a:lnSpc>
            </a:pPr>
            <a:r>
              <a:rPr lang="en-US" sz="1900" b="1" smtClean="0"/>
              <a:t>Where? </a:t>
            </a:r>
          </a:p>
          <a:p>
            <a:pPr eaLnBrk="1" hangingPunct="1">
              <a:lnSpc>
                <a:spcPct val="80000"/>
              </a:lnSpc>
              <a:buFont typeface="Arial" charset="0"/>
              <a:buNone/>
            </a:pPr>
            <a:r>
              <a:rPr lang="en-US" sz="1700" smtClean="0"/>
              <a:t>	…in the conservation laboratories of “Ormylia” Foundation located in Ormylia Foundation laboratories. </a:t>
            </a:r>
          </a:p>
          <a:p>
            <a:pPr eaLnBrk="1" hangingPunct="1">
              <a:lnSpc>
                <a:spcPct val="80000"/>
              </a:lnSpc>
              <a:buFont typeface="Arial" charset="0"/>
              <a:buNone/>
            </a:pPr>
            <a:endParaRPr lang="en-US" sz="1700" smtClean="0"/>
          </a:p>
          <a:p>
            <a:pPr eaLnBrk="1" hangingPunct="1">
              <a:lnSpc>
                <a:spcPct val="80000"/>
              </a:lnSpc>
            </a:pPr>
            <a:r>
              <a:rPr lang="en-US" sz="1900" b="1" smtClean="0"/>
              <a:t>Who?</a:t>
            </a:r>
          </a:p>
          <a:p>
            <a:pPr eaLnBrk="1" hangingPunct="1">
              <a:lnSpc>
                <a:spcPct val="80000"/>
              </a:lnSpc>
              <a:buFont typeface="Arial" charset="0"/>
              <a:buNone/>
            </a:pPr>
            <a:r>
              <a:rPr lang="en-US" sz="1700" smtClean="0"/>
              <a:t>	…Conservation scientists and conservators </a:t>
            </a:r>
          </a:p>
          <a:p>
            <a:pPr eaLnBrk="1" hangingPunct="1">
              <a:lnSpc>
                <a:spcPct val="80000"/>
              </a:lnSpc>
              <a:buFont typeface="Arial" charset="0"/>
              <a:buNone/>
            </a:pPr>
            <a:endParaRPr lang="en-US" sz="1700" smtClean="0"/>
          </a:p>
          <a:p>
            <a:pPr eaLnBrk="1" hangingPunct="1">
              <a:lnSpc>
                <a:spcPct val="80000"/>
              </a:lnSpc>
            </a:pPr>
            <a:r>
              <a:rPr lang="en-US" sz="1900" b="1" smtClean="0"/>
              <a:t>What?</a:t>
            </a:r>
          </a:p>
          <a:p>
            <a:pPr eaLnBrk="1" hangingPunct="1">
              <a:lnSpc>
                <a:spcPct val="80000"/>
              </a:lnSpc>
              <a:buFont typeface="Arial" charset="0"/>
              <a:buNone/>
            </a:pPr>
            <a:r>
              <a:rPr lang="en-US" sz="1700" smtClean="0"/>
              <a:t>	…art objects that are received in the Lab for documentation services from the real market</a:t>
            </a:r>
          </a:p>
          <a:p>
            <a:pPr eaLnBrk="1" hangingPunct="1">
              <a:lnSpc>
                <a:spcPct val="80000"/>
              </a:lnSpc>
              <a:buFont typeface="Arial" charset="0"/>
              <a:buNone/>
            </a:pPr>
            <a:r>
              <a:rPr lang="en-US" sz="1700" smtClean="0"/>
              <a:t>	…available real painted art-objects from Mount Athos</a:t>
            </a:r>
          </a:p>
          <a:p>
            <a:pPr eaLnBrk="1" hangingPunct="1">
              <a:lnSpc>
                <a:spcPct val="80000"/>
              </a:lnSpc>
              <a:buFont typeface="Arial" charset="0"/>
              <a:buNone/>
            </a:pPr>
            <a:endParaRPr lang="en-US" sz="1700" smtClean="0"/>
          </a:p>
          <a:p>
            <a:pPr eaLnBrk="1" hangingPunct="1">
              <a:lnSpc>
                <a:spcPct val="80000"/>
              </a:lnSpc>
            </a:pPr>
            <a:r>
              <a:rPr lang="en-US" sz="1900" b="1" smtClean="0"/>
              <a:t>Why?</a:t>
            </a:r>
          </a:p>
          <a:p>
            <a:pPr eaLnBrk="1" hangingPunct="1">
              <a:lnSpc>
                <a:spcPct val="80000"/>
              </a:lnSpc>
              <a:buFont typeface="Arial" charset="0"/>
              <a:buNone/>
            </a:pPr>
            <a:r>
              <a:rPr lang="en-US" sz="1700" smtClean="0"/>
              <a:t>	…scanning with the various modalities </a:t>
            </a:r>
          </a:p>
          <a:p>
            <a:pPr eaLnBrk="1" hangingPunct="1">
              <a:lnSpc>
                <a:spcPct val="80000"/>
              </a:lnSpc>
              <a:buFont typeface="Arial" charset="0"/>
              <a:buNone/>
            </a:pPr>
            <a:r>
              <a:rPr lang="en-US" sz="1700" smtClean="0"/>
              <a:t>	…reconstruct the tomographic information using the 3D visualization models. </a:t>
            </a:r>
          </a:p>
          <a:p>
            <a:pPr eaLnBrk="1" hangingPunct="1">
              <a:lnSpc>
                <a:spcPct val="80000"/>
              </a:lnSpc>
              <a:buFont typeface="Arial" charset="0"/>
              <a:buNone/>
            </a:pPr>
            <a:r>
              <a:rPr lang="en-US" sz="1700" smtClean="0"/>
              <a:t>	…stratigraphy determination (acoustic microscopy)</a:t>
            </a:r>
          </a:p>
          <a:p>
            <a:pPr eaLnBrk="1" hangingPunct="1">
              <a:lnSpc>
                <a:spcPct val="80000"/>
              </a:lnSpc>
              <a:buFont typeface="Arial" charset="0"/>
              <a:buNone/>
            </a:pPr>
            <a:r>
              <a:rPr lang="en-US" sz="1700" smtClean="0"/>
              <a:t>	…elements detection in the layers (xRF) </a:t>
            </a:r>
          </a:p>
          <a:p>
            <a:pPr eaLnBrk="1" hangingPunct="1">
              <a:lnSpc>
                <a:spcPct val="80000"/>
              </a:lnSpc>
              <a:buFont typeface="Arial" charset="0"/>
              <a:buNone/>
            </a:pPr>
            <a:r>
              <a:rPr lang="en-US" sz="1700" smtClean="0"/>
              <a:t>	…evaluation of the chemical changes in the materials (FTIR and Raman spectroscopies)</a:t>
            </a:r>
          </a:p>
          <a:p>
            <a:pPr eaLnBrk="1" hangingPunct="1">
              <a:lnSpc>
                <a:spcPct val="80000"/>
              </a:lnSpc>
              <a:buFont typeface="Arial" charset="0"/>
              <a:buNone/>
            </a:pPr>
            <a:r>
              <a:rPr lang="en-US" sz="1700" smtClean="0"/>
              <a:t>	…3D reconstruction &amp; printing to see if the information provided is useful for the conservation treatment of the art object. From this procedure, the following system components will be utilized and evaluated in the real case object accordingly</a:t>
            </a:r>
          </a:p>
        </p:txBody>
      </p:sp>
      <p:sp>
        <p:nvSpPr>
          <p:cNvPr id="4" name="Date Placeholder 3"/>
          <p:cNvSpPr>
            <a:spLocks noGrp="1"/>
          </p:cNvSpPr>
          <p:nvPr>
            <p:ph type="dt" sz="quarter" idx="10"/>
          </p:nvPr>
        </p:nvSpPr>
        <p:spPr/>
        <p:txBody>
          <a:bodyPr/>
          <a:lstStyle/>
          <a:p>
            <a:pPr>
              <a:defRPr/>
            </a:pPr>
            <a:r>
              <a:rPr lang="en-US" smtClean="0"/>
              <a:t>05/10/2016</a:t>
            </a:r>
            <a:endParaRPr lang="en-US"/>
          </a:p>
        </p:txBody>
      </p:sp>
      <p:sp>
        <p:nvSpPr>
          <p:cNvPr id="5" name="Footer Placeholder 4"/>
          <p:cNvSpPr>
            <a:spLocks noGrp="1"/>
          </p:cNvSpPr>
          <p:nvPr>
            <p:ph type="ftr" sz="quarter" idx="11"/>
          </p:nvPr>
        </p:nvSpPr>
        <p:spPr/>
        <p:txBody>
          <a:bodyPr/>
          <a:lstStyle/>
          <a:p>
            <a:pPr>
              <a:defRPr/>
            </a:pPr>
            <a:r>
              <a:rPr lang="en-US" smtClean="0"/>
              <a:t>14th EUROGRAPHICS Workshop on Graphics and Cultural Heritage, Genova  Italy, 5-7 October 2016</a:t>
            </a:r>
            <a:endParaRPr lang="en-US" dirty="0"/>
          </a:p>
        </p:txBody>
      </p:sp>
      <p:sp>
        <p:nvSpPr>
          <p:cNvPr id="6" name="Slide Number Placeholder 5"/>
          <p:cNvSpPr>
            <a:spLocks noGrp="1"/>
          </p:cNvSpPr>
          <p:nvPr>
            <p:ph type="sldNum" sz="quarter" idx="12"/>
          </p:nvPr>
        </p:nvSpPr>
        <p:spPr/>
        <p:txBody>
          <a:bodyPr/>
          <a:lstStyle/>
          <a:p>
            <a:pPr>
              <a:defRPr/>
            </a:pPr>
            <a:fld id="{DBB974C0-8F2A-45B6-AF45-B8E184354AEA}"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858000" cy="762000"/>
          </a:xfrm>
        </p:spPr>
        <p:txBody>
          <a:bodyPr rtlCol="0"/>
          <a:lstStyle/>
          <a:p>
            <a:pPr eaLnBrk="1" fontAlgn="auto" hangingPunct="1">
              <a:spcAft>
                <a:spcPts val="0"/>
              </a:spcAft>
              <a:defRPr/>
            </a:pPr>
            <a:r>
              <a:rPr lang="en-US" altLang="el-GR" dirty="0"/>
              <a:t>Envisioned </a:t>
            </a:r>
            <a:r>
              <a:rPr lang="en-US" altLang="el-GR" dirty="0" smtClean="0"/>
              <a:t>Use-Cases (2/2)</a:t>
            </a:r>
            <a:br>
              <a:rPr lang="en-US" altLang="el-GR" dirty="0" smtClean="0"/>
            </a:br>
            <a:r>
              <a:rPr lang="en-US" sz="2800" dirty="0">
                <a:solidFill>
                  <a:schemeClr val="tx1">
                    <a:lumMod val="50000"/>
                    <a:lumOff val="50000"/>
                  </a:schemeClr>
                </a:solidFill>
              </a:rPr>
              <a:t>Metallic and other 3D </a:t>
            </a:r>
            <a:r>
              <a:rPr lang="en-US" sz="2800" dirty="0" smtClean="0">
                <a:solidFill>
                  <a:schemeClr val="tx1">
                    <a:lumMod val="50000"/>
                    <a:lumOff val="50000"/>
                  </a:schemeClr>
                </a:solidFill>
              </a:rPr>
              <a:t>objects</a:t>
            </a:r>
            <a:endParaRPr lang="en-US" dirty="0">
              <a:solidFill>
                <a:schemeClr val="tx1">
                  <a:lumMod val="50000"/>
                  <a:lumOff val="50000"/>
                </a:schemeClr>
              </a:solidFill>
            </a:endParaRPr>
          </a:p>
        </p:txBody>
      </p:sp>
      <p:sp>
        <p:nvSpPr>
          <p:cNvPr id="25602" name="Content Placeholder 2"/>
          <p:cNvSpPr>
            <a:spLocks noGrp="1"/>
          </p:cNvSpPr>
          <p:nvPr>
            <p:ph idx="1"/>
          </p:nvPr>
        </p:nvSpPr>
        <p:spPr/>
        <p:txBody>
          <a:bodyPr/>
          <a:lstStyle/>
          <a:p>
            <a:pPr eaLnBrk="1" hangingPunct="1">
              <a:lnSpc>
                <a:spcPct val="80000"/>
              </a:lnSpc>
            </a:pPr>
            <a:r>
              <a:rPr lang="en-US" sz="1900" b="1" smtClean="0"/>
              <a:t>Where?</a:t>
            </a:r>
          </a:p>
          <a:p>
            <a:pPr eaLnBrk="1" hangingPunct="1">
              <a:lnSpc>
                <a:spcPct val="80000"/>
              </a:lnSpc>
              <a:buFont typeface="Arial" charset="0"/>
              <a:buNone/>
            </a:pPr>
            <a:r>
              <a:rPr lang="en-US" sz="1700" smtClean="0"/>
              <a:t>	…museums of the “</a:t>
            </a:r>
            <a:r>
              <a:rPr lang="en-US" sz="1700" b="1" smtClean="0"/>
              <a:t>Soprintendenza</a:t>
            </a:r>
            <a:r>
              <a:rPr lang="en-US" sz="1700" smtClean="0"/>
              <a:t>” of Venice and of Verona and by the </a:t>
            </a:r>
            <a:r>
              <a:rPr lang="en-US" sz="1700" b="1" smtClean="0"/>
              <a:t>OPD</a:t>
            </a:r>
            <a:r>
              <a:rPr lang="en-US" sz="1700" smtClean="0"/>
              <a:t> national restoration facility.</a:t>
            </a:r>
          </a:p>
          <a:p>
            <a:pPr eaLnBrk="1" hangingPunct="1">
              <a:lnSpc>
                <a:spcPct val="80000"/>
              </a:lnSpc>
            </a:pPr>
            <a:endParaRPr lang="en-US" sz="1700" b="1" smtClean="0"/>
          </a:p>
          <a:p>
            <a:pPr eaLnBrk="1" hangingPunct="1">
              <a:lnSpc>
                <a:spcPct val="80000"/>
              </a:lnSpc>
            </a:pPr>
            <a:r>
              <a:rPr lang="en-US" sz="1900" b="1" smtClean="0"/>
              <a:t>Who?</a:t>
            </a:r>
          </a:p>
          <a:p>
            <a:pPr eaLnBrk="1" hangingPunct="1">
              <a:lnSpc>
                <a:spcPct val="80000"/>
              </a:lnSpc>
              <a:buFont typeface="Arial" charset="0"/>
              <a:buNone/>
            </a:pPr>
            <a:r>
              <a:rPr lang="en-US" sz="1700" smtClean="0"/>
              <a:t>	…professional conservation scientists of the museums and institutes</a:t>
            </a:r>
          </a:p>
          <a:p>
            <a:pPr eaLnBrk="1" hangingPunct="1">
              <a:lnSpc>
                <a:spcPct val="80000"/>
              </a:lnSpc>
            </a:pPr>
            <a:endParaRPr lang="en-US" sz="1700" b="1" smtClean="0"/>
          </a:p>
          <a:p>
            <a:pPr eaLnBrk="1" hangingPunct="1">
              <a:lnSpc>
                <a:spcPct val="80000"/>
              </a:lnSpc>
            </a:pPr>
            <a:r>
              <a:rPr lang="en-US" sz="1900" b="1" smtClean="0"/>
              <a:t>What?</a:t>
            </a:r>
          </a:p>
          <a:p>
            <a:pPr eaLnBrk="1" hangingPunct="1">
              <a:lnSpc>
                <a:spcPct val="80000"/>
              </a:lnSpc>
              <a:buFont typeface="Arial" charset="0"/>
              <a:buNone/>
            </a:pPr>
            <a:r>
              <a:rPr lang="en-US" sz="1700" smtClean="0"/>
              <a:t>	…metallic and other 3D objects will be carried out on genuine artworks (e.g. bronze sculptures and reliefs, silver alloy jewellery, wax sculptures, glasses, etc.) </a:t>
            </a:r>
          </a:p>
          <a:p>
            <a:pPr eaLnBrk="1" hangingPunct="1">
              <a:lnSpc>
                <a:spcPct val="80000"/>
              </a:lnSpc>
              <a:buFont typeface="Arial" charset="0"/>
              <a:buNone/>
            </a:pPr>
            <a:endParaRPr lang="en-US" sz="1700" smtClean="0"/>
          </a:p>
          <a:p>
            <a:pPr eaLnBrk="1" hangingPunct="1">
              <a:lnSpc>
                <a:spcPct val="80000"/>
              </a:lnSpc>
            </a:pPr>
            <a:r>
              <a:rPr lang="en-US" sz="1900" b="1" smtClean="0"/>
              <a:t>Why?</a:t>
            </a:r>
          </a:p>
          <a:p>
            <a:pPr eaLnBrk="1" hangingPunct="1">
              <a:lnSpc>
                <a:spcPct val="80000"/>
              </a:lnSpc>
              <a:buFont typeface="Arial" charset="0"/>
              <a:buNone/>
            </a:pPr>
            <a:r>
              <a:rPr lang="en-US" sz="1700" smtClean="0"/>
              <a:t>	… scanning of the surface with the multi-modal and multi-sensor platform and reconstruct the information at multiple scales using the 3D visualization models. </a:t>
            </a:r>
          </a:p>
          <a:p>
            <a:pPr eaLnBrk="1" hangingPunct="1">
              <a:lnSpc>
                <a:spcPct val="80000"/>
              </a:lnSpc>
              <a:buFont typeface="Arial" charset="0"/>
              <a:buNone/>
            </a:pPr>
            <a:r>
              <a:rPr lang="en-US" sz="1700" smtClean="0"/>
              <a:t>	…object reconstruction (commercial depth sensors/cameras)</a:t>
            </a:r>
          </a:p>
          <a:p>
            <a:pPr eaLnBrk="1" hangingPunct="1">
              <a:lnSpc>
                <a:spcPct val="80000"/>
              </a:lnSpc>
              <a:buFont typeface="Arial" charset="0"/>
              <a:buNone/>
            </a:pPr>
            <a:r>
              <a:rPr lang="en-US" sz="1700" smtClean="0"/>
              <a:t>	…quantitative representation of the surface texture &amp; roughness at micrometric level (microprofilometry). </a:t>
            </a:r>
          </a:p>
          <a:p>
            <a:pPr eaLnBrk="1" hangingPunct="1">
              <a:lnSpc>
                <a:spcPct val="80000"/>
              </a:lnSpc>
              <a:buFont typeface="Arial" charset="0"/>
              <a:buNone/>
            </a:pPr>
            <a:r>
              <a:rPr lang="en-US" sz="1700" smtClean="0"/>
              <a:t>	…model of materials reflectance and geometric information/details (multispectral RTI)</a:t>
            </a:r>
          </a:p>
          <a:p>
            <a:pPr eaLnBrk="1" hangingPunct="1">
              <a:lnSpc>
                <a:spcPct val="80000"/>
              </a:lnSpc>
              <a:buFont typeface="Arial" charset="0"/>
              <a:buNone/>
            </a:pPr>
            <a:r>
              <a:rPr lang="en-US" sz="1700" smtClean="0"/>
              <a:t>	… reference palette &amp; artwork inspection, conservation status, ageing and proposed treatment (visualization &amp; 3D printing of the reconstructed object, material morphology and stratigraphy)</a:t>
            </a:r>
          </a:p>
        </p:txBody>
      </p:sp>
      <p:sp>
        <p:nvSpPr>
          <p:cNvPr id="4" name="Date Placeholder 3"/>
          <p:cNvSpPr>
            <a:spLocks noGrp="1"/>
          </p:cNvSpPr>
          <p:nvPr>
            <p:ph type="dt" sz="quarter" idx="10"/>
          </p:nvPr>
        </p:nvSpPr>
        <p:spPr/>
        <p:txBody>
          <a:bodyPr/>
          <a:lstStyle/>
          <a:p>
            <a:pPr>
              <a:defRPr/>
            </a:pPr>
            <a:r>
              <a:rPr lang="en-US" smtClean="0"/>
              <a:t>05/10/2016</a:t>
            </a:r>
            <a:endParaRPr lang="en-US"/>
          </a:p>
        </p:txBody>
      </p:sp>
      <p:sp>
        <p:nvSpPr>
          <p:cNvPr id="5" name="Footer Placeholder 4"/>
          <p:cNvSpPr>
            <a:spLocks noGrp="1"/>
          </p:cNvSpPr>
          <p:nvPr>
            <p:ph type="ftr" sz="quarter" idx="11"/>
          </p:nvPr>
        </p:nvSpPr>
        <p:spPr/>
        <p:txBody>
          <a:bodyPr/>
          <a:lstStyle/>
          <a:p>
            <a:pPr>
              <a:defRPr/>
            </a:pPr>
            <a:r>
              <a:rPr lang="en-US" smtClean="0"/>
              <a:t>14th EUROGRAPHICS Workshop on Graphics and Cultural Heritage, Genova  Italy, 5-7 October 2016</a:t>
            </a:r>
            <a:endParaRPr lang="en-US" dirty="0"/>
          </a:p>
        </p:txBody>
      </p:sp>
      <p:sp>
        <p:nvSpPr>
          <p:cNvPr id="6" name="Slide Number Placeholder 5"/>
          <p:cNvSpPr>
            <a:spLocks noGrp="1"/>
          </p:cNvSpPr>
          <p:nvPr>
            <p:ph type="sldNum" sz="quarter" idx="12"/>
          </p:nvPr>
        </p:nvSpPr>
        <p:spPr/>
        <p:txBody>
          <a:bodyPr/>
          <a:lstStyle/>
          <a:p>
            <a:pPr>
              <a:defRPr/>
            </a:pPr>
            <a:fld id="{1DA2BF95-C071-465C-AA85-DF5EE1D225AF}"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p:cNvSpPr>
          <p:nvPr/>
        </p:nvSpPr>
        <p:spPr bwMode="auto">
          <a:xfrm>
            <a:off x="2133600" y="152400"/>
            <a:ext cx="6858000" cy="762000"/>
          </a:xfrm>
          <a:prstGeom prst="rect">
            <a:avLst/>
          </a:prstGeom>
          <a:noFill/>
          <a:ln w="9525">
            <a:noFill/>
            <a:miter lim="800000"/>
            <a:headEnd/>
            <a:tailEnd/>
          </a:ln>
        </p:spPr>
        <p:txBody>
          <a:bodyPr anchor="ctr"/>
          <a:lstStyle/>
          <a:p>
            <a:pPr algn="r"/>
            <a:r>
              <a:rPr lang="en-US" sz="3200" b="1">
                <a:latin typeface="Calibri" pitchFamily="34" charset="0"/>
              </a:rPr>
              <a:t>Technological Innovation</a:t>
            </a:r>
          </a:p>
        </p:txBody>
      </p:sp>
      <p:sp>
        <p:nvSpPr>
          <p:cNvPr id="23554" name="Content Placeholder 2"/>
          <p:cNvSpPr>
            <a:spLocks/>
          </p:cNvSpPr>
          <p:nvPr/>
        </p:nvSpPr>
        <p:spPr bwMode="auto">
          <a:xfrm>
            <a:off x="152400" y="1143000"/>
            <a:ext cx="8839200" cy="5211763"/>
          </a:xfrm>
          <a:prstGeom prst="rect">
            <a:avLst/>
          </a:prstGeom>
          <a:noFill/>
          <a:ln w="9525">
            <a:noFill/>
            <a:miter lim="800000"/>
            <a:headEnd/>
            <a:tailEnd/>
          </a:ln>
        </p:spPr>
        <p:txBody>
          <a:bodyPr/>
          <a:lstStyle/>
          <a:p>
            <a:pPr>
              <a:spcBef>
                <a:spcPct val="20000"/>
              </a:spcBef>
            </a:pPr>
            <a:r>
              <a:rPr lang="en-GB" dirty="0" smtClean="0">
                <a:latin typeface="Calibri" pitchFamily="34" charset="0"/>
              </a:rPr>
              <a:t>Key innovation points summarized:</a:t>
            </a:r>
          </a:p>
          <a:p>
            <a:pPr marL="342900" indent="-342900">
              <a:spcBef>
                <a:spcPct val="20000"/>
              </a:spcBef>
              <a:buFont typeface="Arial" charset="0"/>
              <a:buChar char="•"/>
            </a:pPr>
            <a:r>
              <a:rPr lang="en-GB" b="1" dirty="0" smtClean="0">
                <a:latin typeface="Calibri" pitchFamily="34" charset="0"/>
              </a:rPr>
              <a:t>Material</a:t>
            </a:r>
            <a:r>
              <a:rPr lang="en-GB" dirty="0" smtClean="0">
                <a:latin typeface="Calibri" pitchFamily="34" charset="0"/>
              </a:rPr>
              <a:t> </a:t>
            </a:r>
            <a:r>
              <a:rPr lang="en-GB" b="1" dirty="0">
                <a:latin typeface="Calibri" pitchFamily="34" charset="0"/>
              </a:rPr>
              <a:t>exploration</a:t>
            </a:r>
            <a:r>
              <a:rPr lang="en-GB" dirty="0">
                <a:latin typeface="Calibri" pitchFamily="34" charset="0"/>
              </a:rPr>
              <a:t> and </a:t>
            </a:r>
            <a:r>
              <a:rPr lang="en-GB" b="1" dirty="0">
                <a:latin typeface="Calibri" pitchFamily="34" charset="0"/>
              </a:rPr>
              <a:t>modelling</a:t>
            </a:r>
            <a:r>
              <a:rPr lang="en-GB" dirty="0">
                <a:latin typeface="Calibri" pitchFamily="34" charset="0"/>
              </a:rPr>
              <a:t> of their </a:t>
            </a:r>
            <a:r>
              <a:rPr lang="en-GB" b="1" dirty="0">
                <a:latin typeface="Calibri" pitchFamily="34" charset="0"/>
              </a:rPr>
              <a:t>ageing</a:t>
            </a:r>
            <a:r>
              <a:rPr lang="en-GB" dirty="0">
                <a:latin typeface="Calibri" pitchFamily="34" charset="0"/>
              </a:rPr>
              <a:t> characteristics</a:t>
            </a:r>
          </a:p>
          <a:p>
            <a:pPr marL="342900" indent="-342900">
              <a:spcBef>
                <a:spcPct val="20000"/>
              </a:spcBef>
              <a:buFont typeface="Arial" charset="0"/>
              <a:buChar char="•"/>
            </a:pPr>
            <a:r>
              <a:rPr lang="en-GB" dirty="0">
                <a:latin typeface="Calibri" pitchFamily="34" charset="0"/>
              </a:rPr>
              <a:t>Technology transfer between Applied Physics and Computer Science towards a </a:t>
            </a:r>
            <a:r>
              <a:rPr lang="en-GB" b="1" dirty="0">
                <a:latin typeface="Calibri" pitchFamily="34" charset="0"/>
              </a:rPr>
              <a:t>novel non-destructive diagnostic technique</a:t>
            </a:r>
            <a:r>
              <a:rPr lang="en-GB" dirty="0">
                <a:latin typeface="Calibri" pitchFamily="34" charset="0"/>
              </a:rPr>
              <a:t> </a:t>
            </a:r>
          </a:p>
          <a:p>
            <a:pPr marL="342900" indent="-342900">
              <a:spcBef>
                <a:spcPct val="20000"/>
              </a:spcBef>
              <a:buFont typeface="Arial" charset="0"/>
              <a:buChar char="•"/>
            </a:pPr>
            <a:r>
              <a:rPr lang="en-GB" dirty="0" smtClean="0">
                <a:latin typeface="Calibri" pitchFamily="34" charset="0"/>
              </a:rPr>
              <a:t>Multi-scale </a:t>
            </a:r>
            <a:r>
              <a:rPr lang="en-GB" dirty="0">
                <a:latin typeface="Calibri" pitchFamily="34" charset="0"/>
              </a:rPr>
              <a:t>optical scanning </a:t>
            </a:r>
            <a:r>
              <a:rPr lang="en-GB" b="1" dirty="0" err="1">
                <a:latin typeface="Calibri" pitchFamily="34" charset="0"/>
              </a:rPr>
              <a:t>microprofilometry</a:t>
            </a:r>
            <a:r>
              <a:rPr lang="en-GB" dirty="0">
                <a:latin typeface="Calibri" pitchFamily="34" charset="0"/>
              </a:rPr>
              <a:t> for in-situ diagnostics of genuine artworks</a:t>
            </a:r>
          </a:p>
          <a:p>
            <a:pPr marL="342900" indent="-342900">
              <a:spcBef>
                <a:spcPct val="20000"/>
              </a:spcBef>
              <a:buFont typeface="Arial" charset="0"/>
              <a:buChar char="•"/>
            </a:pPr>
            <a:r>
              <a:rPr lang="en-GB" dirty="0">
                <a:latin typeface="Calibri" pitchFamily="34" charset="0"/>
              </a:rPr>
              <a:t>Combination of </a:t>
            </a:r>
            <a:r>
              <a:rPr lang="en-GB" b="1" dirty="0">
                <a:latin typeface="Calibri" pitchFamily="34" charset="0"/>
              </a:rPr>
              <a:t>MSI</a:t>
            </a:r>
            <a:r>
              <a:rPr lang="en-GB" dirty="0">
                <a:latin typeface="Calibri" pitchFamily="34" charset="0"/>
              </a:rPr>
              <a:t> &amp; </a:t>
            </a:r>
            <a:r>
              <a:rPr lang="en-GB" b="1" dirty="0">
                <a:latin typeface="Calibri" pitchFamily="34" charset="0"/>
              </a:rPr>
              <a:t>RTI</a:t>
            </a:r>
            <a:r>
              <a:rPr lang="en-GB" dirty="0">
                <a:latin typeface="Calibri" pitchFamily="34" charset="0"/>
              </a:rPr>
              <a:t> technologies</a:t>
            </a:r>
          </a:p>
          <a:p>
            <a:pPr marL="342900" indent="-342900">
              <a:spcBef>
                <a:spcPct val="20000"/>
              </a:spcBef>
              <a:buFont typeface="Arial" charset="0"/>
              <a:buChar char="•"/>
            </a:pPr>
            <a:r>
              <a:rPr lang="en-US" b="1" dirty="0" err="1">
                <a:latin typeface="Calibri" pitchFamily="34" charset="0"/>
              </a:rPr>
              <a:t>xRF</a:t>
            </a:r>
            <a:r>
              <a:rPr lang="en-US" dirty="0">
                <a:latin typeface="Calibri" pitchFamily="34" charset="0"/>
              </a:rPr>
              <a:t> scanning method, the </a:t>
            </a:r>
            <a:r>
              <a:rPr lang="en-US" b="1" dirty="0">
                <a:latin typeface="Calibri" pitchFamily="34" charset="0"/>
              </a:rPr>
              <a:t>IR</a:t>
            </a:r>
            <a:r>
              <a:rPr lang="en-US" dirty="0">
                <a:latin typeface="Calibri" pitchFamily="34" charset="0"/>
              </a:rPr>
              <a:t> (</a:t>
            </a:r>
            <a:r>
              <a:rPr lang="en-US" b="1" dirty="0">
                <a:latin typeface="Calibri" pitchFamily="34" charset="0"/>
              </a:rPr>
              <a:t>class</a:t>
            </a:r>
            <a:r>
              <a:rPr lang="en-US" dirty="0">
                <a:latin typeface="Calibri" pitchFamily="34" charset="0"/>
              </a:rPr>
              <a:t> </a:t>
            </a:r>
            <a:r>
              <a:rPr lang="en-US" b="1" dirty="0">
                <a:latin typeface="Calibri" pitchFamily="34" charset="0"/>
              </a:rPr>
              <a:t>Raman</a:t>
            </a:r>
            <a:r>
              <a:rPr lang="en-US" dirty="0">
                <a:latin typeface="Calibri" pitchFamily="34" charset="0"/>
              </a:rPr>
              <a:t>) techniques in combination with </a:t>
            </a:r>
            <a:r>
              <a:rPr lang="en-US" b="1" dirty="0">
                <a:latin typeface="Calibri" pitchFamily="34" charset="0"/>
              </a:rPr>
              <a:t>Ultrasonic</a:t>
            </a:r>
            <a:r>
              <a:rPr lang="en-US" dirty="0">
                <a:latin typeface="Calibri" pitchFamily="34" charset="0"/>
              </a:rPr>
              <a:t> signals will be evaluated and used for </a:t>
            </a:r>
            <a:r>
              <a:rPr lang="en-US" b="1" dirty="0">
                <a:latin typeface="Calibri" pitchFamily="34" charset="0"/>
              </a:rPr>
              <a:t>volumetric</a:t>
            </a:r>
            <a:r>
              <a:rPr lang="en-US" dirty="0">
                <a:latin typeface="Calibri" pitchFamily="34" charset="0"/>
              </a:rPr>
              <a:t> </a:t>
            </a:r>
            <a:r>
              <a:rPr lang="en-US" b="1" dirty="0">
                <a:latin typeface="Calibri" pitchFamily="34" charset="0"/>
              </a:rPr>
              <a:t>reconstruction</a:t>
            </a:r>
            <a:r>
              <a:rPr lang="en-US" dirty="0">
                <a:latin typeface="Calibri" pitchFamily="34" charset="0"/>
              </a:rPr>
              <a:t>.</a:t>
            </a:r>
            <a:endParaRPr lang="en-GB" dirty="0">
              <a:latin typeface="Calibri" pitchFamily="34" charset="0"/>
            </a:endParaRPr>
          </a:p>
          <a:p>
            <a:pPr marL="342900" indent="-342900">
              <a:spcBef>
                <a:spcPct val="20000"/>
              </a:spcBef>
              <a:buFont typeface="Arial" charset="0"/>
              <a:buChar char="•"/>
            </a:pPr>
            <a:r>
              <a:rPr lang="en-GB" b="1" dirty="0">
                <a:latin typeface="Calibri" pitchFamily="34" charset="0"/>
              </a:rPr>
              <a:t>Fusion</a:t>
            </a:r>
            <a:r>
              <a:rPr lang="en-GB" dirty="0">
                <a:latin typeface="Calibri" pitchFamily="34" charset="0"/>
              </a:rPr>
              <a:t> of </a:t>
            </a:r>
            <a:r>
              <a:rPr lang="en-GB" b="1" dirty="0">
                <a:latin typeface="Calibri" pitchFamily="34" charset="0"/>
              </a:rPr>
              <a:t>multi-sensorial data</a:t>
            </a:r>
            <a:r>
              <a:rPr lang="en-GB" dirty="0">
                <a:latin typeface="Calibri" pitchFamily="34" charset="0"/>
              </a:rPr>
              <a:t> acquired from artworks for an enhanced view and </a:t>
            </a:r>
            <a:r>
              <a:rPr lang="en-GB" b="1" dirty="0">
                <a:latin typeface="Calibri" pitchFamily="34" charset="0"/>
              </a:rPr>
              <a:t>understanding</a:t>
            </a:r>
            <a:r>
              <a:rPr lang="en-GB" dirty="0">
                <a:latin typeface="Calibri" pitchFamily="34" charset="0"/>
              </a:rPr>
              <a:t> of CH</a:t>
            </a:r>
          </a:p>
          <a:p>
            <a:pPr marL="342900" indent="-342900">
              <a:spcBef>
                <a:spcPct val="20000"/>
              </a:spcBef>
              <a:buFont typeface="Arial" charset="0"/>
              <a:buChar char="•"/>
            </a:pPr>
            <a:r>
              <a:rPr lang="en-GB" b="1" dirty="0">
                <a:latin typeface="Calibri" pitchFamily="34" charset="0"/>
              </a:rPr>
              <a:t>3D visualization</a:t>
            </a:r>
            <a:r>
              <a:rPr lang="en-GB" dirty="0">
                <a:latin typeface="Calibri" pitchFamily="34" charset="0"/>
              </a:rPr>
              <a:t> of the </a:t>
            </a:r>
            <a:r>
              <a:rPr lang="en-GB" b="1" dirty="0">
                <a:latin typeface="Calibri" pitchFamily="34" charset="0"/>
              </a:rPr>
              <a:t>stratigraphy</a:t>
            </a:r>
            <a:r>
              <a:rPr lang="en-GB" dirty="0">
                <a:latin typeface="Calibri" pitchFamily="34" charset="0"/>
              </a:rPr>
              <a:t> via combination of multi-spectral information</a:t>
            </a:r>
          </a:p>
          <a:p>
            <a:pPr marL="342900" indent="-342900">
              <a:spcBef>
                <a:spcPct val="20000"/>
              </a:spcBef>
              <a:buFont typeface="Arial" charset="0"/>
              <a:buChar char="•"/>
            </a:pPr>
            <a:r>
              <a:rPr lang="en-GB" dirty="0">
                <a:latin typeface="Calibri" pitchFamily="34" charset="0"/>
              </a:rPr>
              <a:t>DSS </a:t>
            </a:r>
            <a:r>
              <a:rPr lang="en-GB" b="1" dirty="0">
                <a:latin typeface="Calibri" pitchFamily="34" charset="0"/>
              </a:rPr>
              <a:t>complex conservation</a:t>
            </a:r>
            <a:r>
              <a:rPr lang="en-GB" dirty="0">
                <a:latin typeface="Calibri" pitchFamily="34" charset="0"/>
              </a:rPr>
              <a:t> guidance based on simple ‘naïve’ commands inferring from a wide range of heterogeneous and partially complementary data</a:t>
            </a:r>
          </a:p>
          <a:p>
            <a:pPr marL="342900" indent="-342900">
              <a:spcBef>
                <a:spcPct val="20000"/>
              </a:spcBef>
              <a:buFont typeface="Arial" charset="0"/>
              <a:buChar char="•"/>
            </a:pPr>
            <a:r>
              <a:rPr lang="en-GB" b="1" dirty="0">
                <a:latin typeface="Calibri" pitchFamily="34" charset="0"/>
              </a:rPr>
              <a:t>Reducing</a:t>
            </a:r>
            <a:r>
              <a:rPr lang="en-GB" dirty="0">
                <a:latin typeface="Calibri" pitchFamily="34" charset="0"/>
              </a:rPr>
              <a:t> the </a:t>
            </a:r>
            <a:r>
              <a:rPr lang="en-GB" b="1" dirty="0">
                <a:latin typeface="Calibri" pitchFamily="34" charset="0"/>
              </a:rPr>
              <a:t>data</a:t>
            </a:r>
            <a:r>
              <a:rPr lang="en-GB" dirty="0">
                <a:latin typeface="Calibri" pitchFamily="34" charset="0"/>
              </a:rPr>
              <a:t> </a:t>
            </a:r>
            <a:r>
              <a:rPr lang="en-GB" b="1" dirty="0">
                <a:latin typeface="Calibri" pitchFamily="34" charset="0"/>
              </a:rPr>
              <a:t>size</a:t>
            </a:r>
            <a:r>
              <a:rPr lang="en-GB" dirty="0">
                <a:latin typeface="Calibri" pitchFamily="34" charset="0"/>
              </a:rPr>
              <a:t> for storing material reflectance data, </a:t>
            </a:r>
          </a:p>
          <a:p>
            <a:pPr marL="342900" indent="-342900">
              <a:spcBef>
                <a:spcPct val="20000"/>
              </a:spcBef>
              <a:buFont typeface="Arial" charset="0"/>
              <a:buChar char="•"/>
            </a:pPr>
            <a:r>
              <a:rPr lang="en-GB" dirty="0">
                <a:latin typeface="Calibri" pitchFamily="34" charset="0"/>
              </a:rPr>
              <a:t>Manage to reproduce </a:t>
            </a:r>
            <a:r>
              <a:rPr lang="en-GB" b="1" dirty="0">
                <a:latin typeface="Calibri" pitchFamily="34" charset="0"/>
              </a:rPr>
              <a:t>anisotropic</a:t>
            </a:r>
            <a:r>
              <a:rPr lang="en-GB" dirty="0">
                <a:latin typeface="Calibri" pitchFamily="34" charset="0"/>
              </a:rPr>
              <a:t> </a:t>
            </a:r>
            <a:r>
              <a:rPr lang="en-GB" b="1" dirty="0">
                <a:latin typeface="Calibri" pitchFamily="34" charset="0"/>
              </a:rPr>
              <a:t>reflectance</a:t>
            </a:r>
            <a:r>
              <a:rPr lang="en-GB" dirty="0">
                <a:latin typeface="Calibri" pitchFamily="34" charset="0"/>
              </a:rPr>
              <a:t> in </a:t>
            </a:r>
            <a:r>
              <a:rPr lang="en-GB" b="1" dirty="0">
                <a:latin typeface="Calibri" pitchFamily="34" charset="0"/>
              </a:rPr>
              <a:t>3D printing</a:t>
            </a:r>
          </a:p>
          <a:p>
            <a:pPr marL="342900" indent="-342900">
              <a:spcBef>
                <a:spcPct val="20000"/>
              </a:spcBef>
              <a:buFont typeface="Arial" charset="0"/>
              <a:buChar char="•"/>
            </a:pPr>
            <a:r>
              <a:rPr lang="en-GB" b="1" dirty="0">
                <a:latin typeface="Calibri" pitchFamily="34" charset="0"/>
              </a:rPr>
              <a:t>Visualization</a:t>
            </a:r>
            <a:r>
              <a:rPr lang="en-GB" dirty="0">
                <a:latin typeface="Calibri" pitchFamily="34" charset="0"/>
              </a:rPr>
              <a:t> </a:t>
            </a:r>
            <a:r>
              <a:rPr lang="en-US" dirty="0">
                <a:latin typeface="Calibri" pitchFamily="34" charset="0"/>
              </a:rPr>
              <a:t>enhancing the </a:t>
            </a:r>
            <a:r>
              <a:rPr lang="en-US" b="1" dirty="0">
                <a:latin typeface="Calibri" pitchFamily="34" charset="0"/>
              </a:rPr>
              <a:t>end-user experience</a:t>
            </a:r>
            <a:r>
              <a:rPr lang="en-US" dirty="0">
                <a:latin typeface="Calibri" pitchFamily="34" charset="0"/>
              </a:rPr>
              <a:t>. </a:t>
            </a:r>
          </a:p>
        </p:txBody>
      </p:sp>
      <p:sp>
        <p:nvSpPr>
          <p:cNvPr id="6" name="Slide Number Placeholder 5"/>
          <p:cNvSpPr txBox="1">
            <a:spLocks noGrp="1"/>
          </p:cNvSpPr>
          <p:nvPr/>
        </p:nvSpPr>
        <p:spPr>
          <a:xfrm>
            <a:off x="7696200" y="6537325"/>
            <a:ext cx="1295400" cy="244475"/>
          </a:xfrm>
          <a:prstGeom prst="rect">
            <a:avLst/>
          </a:prstGeom>
          <a:noFill/>
        </p:spPr>
        <p:txBody>
          <a:bodyPr anchor="ctr"/>
          <a:lstStyle/>
          <a:p>
            <a:pPr algn="r" fontAlgn="auto">
              <a:spcBef>
                <a:spcPts val="0"/>
              </a:spcBef>
              <a:spcAft>
                <a:spcPts val="0"/>
              </a:spcAft>
              <a:defRPr/>
            </a:pPr>
            <a:fld id="{70679EFA-CC78-4A57-91B8-69AB2C83089D}" type="slidenum">
              <a:rPr lang="en-US" sz="1100">
                <a:solidFill>
                  <a:schemeClr val="tx1">
                    <a:lumMod val="65000"/>
                    <a:lumOff val="35000"/>
                  </a:schemeClr>
                </a:solidFill>
                <a:latin typeface="+mn-lt"/>
                <a:cs typeface="+mn-cs"/>
              </a:rPr>
              <a:pPr algn="r" fontAlgn="auto">
                <a:spcBef>
                  <a:spcPts val="0"/>
                </a:spcBef>
                <a:spcAft>
                  <a:spcPts val="0"/>
                </a:spcAft>
                <a:defRPr/>
              </a:pPr>
              <a:t>18</a:t>
            </a:fld>
            <a:endParaRPr lang="en-US" sz="1100">
              <a:solidFill>
                <a:schemeClr val="tx1">
                  <a:lumMod val="65000"/>
                  <a:lumOff val="35000"/>
                </a:schemeClr>
              </a:solidFill>
              <a:latin typeface="+mn-lt"/>
              <a:cs typeface="+mn-cs"/>
            </a:endParaRPr>
          </a:p>
        </p:txBody>
      </p:sp>
      <p:sp>
        <p:nvSpPr>
          <p:cNvPr id="2" name="Date Placeholder 1"/>
          <p:cNvSpPr>
            <a:spLocks noGrp="1"/>
          </p:cNvSpPr>
          <p:nvPr>
            <p:ph type="dt" sz="half" idx="10"/>
          </p:nvPr>
        </p:nvSpPr>
        <p:spPr>
          <a:xfrm>
            <a:off x="304800" y="6510564"/>
            <a:ext cx="1143000" cy="244475"/>
          </a:xfrm>
        </p:spPr>
        <p:txBody>
          <a:bodyPr/>
          <a:lstStyle/>
          <a:p>
            <a:pPr>
              <a:defRPr/>
            </a:pPr>
            <a:r>
              <a:rPr lang="en-US" dirty="0" smtClean="0"/>
              <a:t>05/10/2016</a:t>
            </a:r>
            <a:endParaRPr lang="en-US" dirty="0"/>
          </a:p>
        </p:txBody>
      </p:sp>
      <p:sp>
        <p:nvSpPr>
          <p:cNvPr id="3" name="Footer Placeholder 2"/>
          <p:cNvSpPr>
            <a:spLocks noGrp="1"/>
          </p:cNvSpPr>
          <p:nvPr>
            <p:ph type="ftr" sz="quarter" idx="11"/>
          </p:nvPr>
        </p:nvSpPr>
        <p:spPr/>
        <p:txBody>
          <a:bodyPr/>
          <a:lstStyle/>
          <a:p>
            <a:pPr>
              <a:defRPr/>
            </a:pPr>
            <a:r>
              <a:rPr lang="en-US" dirty="0" smtClean="0"/>
              <a:t>14</a:t>
            </a:r>
            <a:r>
              <a:rPr lang="en-US" baseline="30000" dirty="0" smtClean="0"/>
              <a:t>th</a:t>
            </a:r>
            <a:r>
              <a:rPr lang="en-US" dirty="0" smtClean="0"/>
              <a:t> EUROGRAPHICS Workshop on Graphics and Cultural Heritage, Genova  Italy, 5-7 October 2016</a:t>
            </a:r>
            <a:endParaRPr lang="en-US" dirty="0"/>
          </a:p>
        </p:txBody>
      </p:sp>
      <p:sp>
        <p:nvSpPr>
          <p:cNvPr id="7" name="Slide Number Placeholder 6"/>
          <p:cNvSpPr>
            <a:spLocks noGrp="1"/>
          </p:cNvSpPr>
          <p:nvPr>
            <p:ph type="sldNum" sz="quarter" idx="12"/>
          </p:nvPr>
        </p:nvSpPr>
        <p:spPr/>
        <p:txBody>
          <a:bodyPr/>
          <a:lstStyle/>
          <a:p>
            <a:pPr>
              <a:defRPr/>
            </a:pPr>
            <a:fld id="{96C015F1-ADC7-4E30-90EC-7724DA3CF281}"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3"/>
          <p:cNvSpPr>
            <a:spLocks noGrp="1"/>
          </p:cNvSpPr>
          <p:nvPr>
            <p:ph type="title"/>
          </p:nvPr>
        </p:nvSpPr>
        <p:spPr>
          <a:xfrm>
            <a:off x="2133600" y="152400"/>
            <a:ext cx="6858000" cy="762000"/>
          </a:xfrm>
        </p:spPr>
        <p:txBody>
          <a:bodyPr/>
          <a:lstStyle/>
          <a:p>
            <a:pPr eaLnBrk="1" hangingPunct="1"/>
            <a:r>
              <a:rPr lang="en-US" smtClean="0"/>
              <a:t>Questions &amp; Answers</a:t>
            </a:r>
          </a:p>
        </p:txBody>
      </p:sp>
      <p:sp>
        <p:nvSpPr>
          <p:cNvPr id="6" name="Text Box 21"/>
          <p:cNvSpPr txBox="1">
            <a:spLocks noChangeArrowheads="1"/>
          </p:cNvSpPr>
          <p:nvPr/>
        </p:nvSpPr>
        <p:spPr bwMode="auto">
          <a:xfrm>
            <a:off x="2481263" y="4807803"/>
            <a:ext cx="3732176" cy="830997"/>
          </a:xfrm>
          <a:prstGeom prst="rect">
            <a:avLst/>
          </a:prstGeom>
          <a:noFill/>
          <a:ln>
            <a:noFill/>
          </a:ln>
          <a:effectLst/>
          <a:extLst/>
        </p:spPr>
        <p:txBody>
          <a:bodyPr wrap="none">
            <a:spAutoFit/>
          </a:bodyPr>
          <a:lstStyle/>
          <a:p>
            <a:pPr fontAlgn="auto">
              <a:spcBef>
                <a:spcPts val="0"/>
              </a:spcBef>
              <a:spcAft>
                <a:spcPts val="0"/>
              </a:spcAft>
              <a:tabLst>
                <a:tab pos="1484313" algn="l"/>
              </a:tabLst>
              <a:defRPr/>
            </a:pPr>
            <a:r>
              <a:rPr lang="en-US" altLang="en-US" sz="1600" b="1" i="1" dirty="0">
                <a:solidFill>
                  <a:schemeClr val="tx1">
                    <a:lumMod val="65000"/>
                    <a:lumOff val="35000"/>
                  </a:schemeClr>
                </a:solidFill>
                <a:effectLst>
                  <a:outerShdw blurRad="38100" dist="38100" dir="2700000" algn="tl">
                    <a:srgbClr val="C0C0C0"/>
                  </a:outerShdw>
                </a:effectLst>
                <a:latin typeface="+mn-lt"/>
                <a:cs typeface="+mn-cs"/>
              </a:rPr>
              <a:t>Contact Details: 	Dr. </a:t>
            </a:r>
            <a:r>
              <a:rPr lang="en-US" altLang="en-US" sz="1600" b="1" i="1" dirty="0" smtClean="0">
                <a:solidFill>
                  <a:schemeClr val="tx1">
                    <a:lumMod val="65000"/>
                    <a:lumOff val="35000"/>
                  </a:schemeClr>
                </a:solidFill>
                <a:effectLst>
                  <a:outerShdw blurRad="38100" dist="38100" dir="2700000" algn="tl">
                    <a:srgbClr val="C0C0C0"/>
                  </a:outerShdw>
                </a:effectLst>
                <a:latin typeface="+mn-lt"/>
                <a:cs typeface="+mn-cs"/>
              </a:rPr>
              <a:t>Nikolaos Dimitriou</a:t>
            </a:r>
            <a:endParaRPr lang="en-US" altLang="en-US" sz="1600" b="1" i="1" dirty="0">
              <a:solidFill>
                <a:schemeClr val="tx1">
                  <a:lumMod val="65000"/>
                  <a:lumOff val="35000"/>
                </a:schemeClr>
              </a:solidFill>
              <a:effectLst>
                <a:outerShdw blurRad="38100" dist="38100" dir="2700000" algn="tl">
                  <a:srgbClr val="C0C0C0"/>
                </a:outerShdw>
              </a:effectLst>
              <a:latin typeface="+mn-lt"/>
              <a:cs typeface="+mn-cs"/>
            </a:endParaRPr>
          </a:p>
          <a:p>
            <a:pPr algn="ctr" fontAlgn="auto">
              <a:spcBef>
                <a:spcPts val="0"/>
              </a:spcBef>
              <a:spcAft>
                <a:spcPts val="0"/>
              </a:spcAft>
              <a:tabLst>
                <a:tab pos="1484313" algn="l"/>
              </a:tabLst>
              <a:defRPr/>
            </a:pPr>
            <a:r>
              <a:rPr lang="en-US" altLang="en-US" sz="1600" i="1" dirty="0" smtClean="0">
                <a:solidFill>
                  <a:schemeClr val="tx1">
                    <a:lumMod val="65000"/>
                    <a:lumOff val="35000"/>
                  </a:schemeClr>
                </a:solidFill>
                <a:effectLst>
                  <a:outerShdw blurRad="38100" dist="38100" dir="2700000" algn="tl">
                    <a:srgbClr val="C0C0C0"/>
                  </a:outerShdw>
                </a:effectLst>
                <a:latin typeface="+mn-lt"/>
                <a:cs typeface="+mn-cs"/>
                <a:hlinkClick r:id="rId2"/>
              </a:rPr>
              <a:t>nikdim@iti.gr</a:t>
            </a:r>
            <a:endParaRPr lang="en-US" altLang="en-US" sz="1600" i="1" dirty="0" smtClean="0">
              <a:solidFill>
                <a:schemeClr val="tx1">
                  <a:lumMod val="65000"/>
                  <a:lumOff val="35000"/>
                </a:schemeClr>
              </a:solidFill>
              <a:effectLst>
                <a:outerShdw blurRad="38100" dist="38100" dir="2700000" algn="tl">
                  <a:srgbClr val="C0C0C0"/>
                </a:outerShdw>
              </a:effectLst>
              <a:latin typeface="+mn-lt"/>
              <a:cs typeface="+mn-cs"/>
            </a:endParaRPr>
          </a:p>
          <a:p>
            <a:pPr algn="ctr" fontAlgn="auto">
              <a:spcBef>
                <a:spcPts val="0"/>
              </a:spcBef>
              <a:spcAft>
                <a:spcPts val="0"/>
              </a:spcAft>
              <a:tabLst>
                <a:tab pos="1484313" algn="l"/>
              </a:tabLst>
              <a:defRPr/>
            </a:pPr>
            <a:r>
              <a:rPr lang="en-US" altLang="en-US" sz="1600" b="1" i="1" dirty="0">
                <a:solidFill>
                  <a:schemeClr val="tx1">
                    <a:lumMod val="65000"/>
                    <a:lumOff val="35000"/>
                  </a:schemeClr>
                </a:solidFill>
                <a:effectLst>
                  <a:outerShdw blurRad="38100" dist="38100" dir="2700000" algn="tl">
                    <a:srgbClr val="C0C0C0"/>
                  </a:outerShdw>
                </a:effectLst>
                <a:latin typeface="+mn-lt"/>
                <a:cs typeface="+mn-cs"/>
              </a:rPr>
              <a:t>Visit </a:t>
            </a:r>
            <a:r>
              <a:rPr lang="en-US" altLang="en-US" sz="1600" b="1" i="1" dirty="0" smtClean="0">
                <a:solidFill>
                  <a:schemeClr val="tx1">
                    <a:lumMod val="65000"/>
                    <a:lumOff val="35000"/>
                  </a:schemeClr>
                </a:solidFill>
                <a:effectLst>
                  <a:outerShdw blurRad="38100" dist="38100" dir="2700000" algn="tl">
                    <a:srgbClr val="C0C0C0"/>
                  </a:outerShdw>
                </a:effectLst>
                <a:latin typeface="+mn-lt"/>
                <a:cs typeface="+mn-cs"/>
              </a:rPr>
              <a:t>Scan4Reco’s site:</a:t>
            </a:r>
            <a:r>
              <a:rPr lang="en-US" altLang="en-US" sz="1600" i="1" dirty="0" smtClean="0">
                <a:solidFill>
                  <a:schemeClr val="tx1">
                    <a:lumMod val="65000"/>
                    <a:lumOff val="35000"/>
                  </a:schemeClr>
                </a:solidFill>
                <a:effectLst>
                  <a:outerShdw blurRad="38100" dist="38100" dir="2700000" algn="tl">
                    <a:srgbClr val="C0C0C0"/>
                  </a:outerShdw>
                </a:effectLst>
                <a:latin typeface="+mn-lt"/>
                <a:cs typeface="+mn-cs"/>
              </a:rPr>
              <a:t> </a:t>
            </a:r>
            <a:r>
              <a:rPr lang="en-US" altLang="en-US" sz="1600" i="1" dirty="0">
                <a:solidFill>
                  <a:schemeClr val="tx1">
                    <a:lumMod val="65000"/>
                    <a:lumOff val="35000"/>
                  </a:schemeClr>
                </a:solidFill>
                <a:effectLst>
                  <a:outerShdw blurRad="38100" dist="38100" dir="2700000" algn="tl">
                    <a:srgbClr val="C0C0C0"/>
                  </a:outerShdw>
                </a:effectLst>
                <a:latin typeface="+mn-lt"/>
                <a:cs typeface="+mn-cs"/>
                <a:hlinkClick r:id="rId3"/>
              </a:rPr>
              <a:t>http://scan4reco.eu</a:t>
            </a:r>
            <a:endParaRPr lang="el-GR" altLang="en-US" sz="1600" i="1" dirty="0">
              <a:solidFill>
                <a:schemeClr val="tx1">
                  <a:lumMod val="65000"/>
                  <a:lumOff val="35000"/>
                </a:schemeClr>
              </a:solidFill>
              <a:effectLst>
                <a:outerShdw blurRad="38100" dist="38100" dir="2700000" algn="tl">
                  <a:srgbClr val="C0C0C0"/>
                </a:outerShdw>
              </a:effectLst>
              <a:latin typeface="+mn-lt"/>
              <a:cs typeface="+mn-cs"/>
            </a:endParaRPr>
          </a:p>
        </p:txBody>
      </p:sp>
      <p:sp>
        <p:nvSpPr>
          <p:cNvPr id="7" name="Text Box 22"/>
          <p:cNvSpPr txBox="1">
            <a:spLocks noChangeArrowheads="1"/>
          </p:cNvSpPr>
          <p:nvPr/>
        </p:nvSpPr>
        <p:spPr bwMode="auto">
          <a:xfrm>
            <a:off x="2481263" y="5859463"/>
            <a:ext cx="3654425" cy="554037"/>
          </a:xfrm>
          <a:prstGeom prst="rect">
            <a:avLst/>
          </a:prstGeom>
          <a:noFill/>
          <a:ln>
            <a:noFill/>
          </a:ln>
          <a:effectLst/>
          <a:extLst/>
        </p:spPr>
        <p:txBody>
          <a:bodyPr wrap="none">
            <a:spAutoFit/>
          </a:bodyPr>
          <a:lstStyle/>
          <a:p>
            <a:pPr fontAlgn="auto">
              <a:spcBef>
                <a:spcPts val="0"/>
              </a:spcBef>
              <a:spcAft>
                <a:spcPts val="0"/>
              </a:spcAft>
              <a:defRPr/>
            </a:pPr>
            <a:r>
              <a:rPr lang="en-US" altLang="en-US" sz="1600" b="1" dirty="0">
                <a:solidFill>
                  <a:schemeClr val="tx1">
                    <a:lumMod val="65000"/>
                    <a:lumOff val="35000"/>
                  </a:schemeClr>
                </a:solidFill>
                <a:effectLst>
                  <a:outerShdw blurRad="38100" dist="38100" dir="2700000" algn="tl">
                    <a:srgbClr val="C0C0C0"/>
                  </a:outerShdw>
                </a:effectLst>
                <a:latin typeface="+mn-lt"/>
                <a:cs typeface="+mn-cs"/>
              </a:rPr>
              <a:t>Centre of Research &amp; Technology - Hellas</a:t>
            </a:r>
          </a:p>
          <a:p>
            <a:pPr fontAlgn="auto">
              <a:spcBef>
                <a:spcPts val="0"/>
              </a:spcBef>
              <a:spcAft>
                <a:spcPts val="0"/>
              </a:spcAft>
              <a:defRPr/>
            </a:pPr>
            <a:r>
              <a:rPr lang="en-US" altLang="en-US" sz="1400" dirty="0">
                <a:solidFill>
                  <a:schemeClr val="tx1">
                    <a:lumMod val="65000"/>
                    <a:lumOff val="35000"/>
                  </a:schemeClr>
                </a:solidFill>
                <a:effectLst>
                  <a:outerShdw blurRad="38100" dist="38100" dir="2700000" algn="tl">
                    <a:srgbClr val="C0C0C0"/>
                  </a:outerShdw>
                </a:effectLst>
                <a:latin typeface="+mn-lt"/>
                <a:cs typeface="+mn-cs"/>
              </a:rPr>
              <a:t>Information Technologies Institute</a:t>
            </a:r>
            <a:endParaRPr lang="el-GR" altLang="en-US" sz="1400" dirty="0">
              <a:solidFill>
                <a:schemeClr val="tx1">
                  <a:lumMod val="65000"/>
                  <a:lumOff val="35000"/>
                </a:schemeClr>
              </a:solidFill>
              <a:effectLst>
                <a:outerShdw blurRad="38100" dist="38100" dir="2700000" algn="tl">
                  <a:srgbClr val="C0C0C0"/>
                </a:outerShdw>
              </a:effectLst>
              <a:latin typeface="+mn-lt"/>
              <a:cs typeface="+mn-cs"/>
            </a:endParaRPr>
          </a:p>
        </p:txBody>
      </p:sp>
      <p:pic>
        <p:nvPicPr>
          <p:cNvPr id="64516" name="Picture 2" descr="E:\Anastasis\Dropbox\[CERTH-ITI] Personal Repo\[Logos] CERTH &amp; CERTH-ITI\English\ITI-logo.jpg"/>
          <p:cNvPicPr>
            <a:picLocks noChangeAspect="1" noChangeArrowheads="1"/>
          </p:cNvPicPr>
          <p:nvPr/>
        </p:nvPicPr>
        <p:blipFill>
          <a:blip r:embed="rId4"/>
          <a:srcRect/>
          <a:stretch>
            <a:fillRect/>
          </a:stretch>
        </p:blipFill>
        <p:spPr bwMode="auto">
          <a:xfrm>
            <a:off x="261938" y="5057775"/>
            <a:ext cx="1795462" cy="134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2133600" y="152400"/>
            <a:ext cx="6858000" cy="762000"/>
          </a:xfrm>
        </p:spPr>
        <p:txBody>
          <a:bodyPr/>
          <a:lstStyle/>
          <a:p>
            <a:pPr eaLnBrk="1" hangingPunct="1"/>
            <a:r>
              <a:rPr lang="en-GB" altLang="el-GR" smtClean="0"/>
              <a:t>Scan4Reco participants</a:t>
            </a:r>
            <a:endParaRPr lang="en-US" smtClean="0"/>
          </a:p>
        </p:txBody>
      </p:sp>
      <p:sp>
        <p:nvSpPr>
          <p:cNvPr id="4" name="Date Placeholder 3"/>
          <p:cNvSpPr>
            <a:spLocks noGrp="1"/>
          </p:cNvSpPr>
          <p:nvPr>
            <p:ph type="dt" sz="quarter" idx="10"/>
          </p:nvPr>
        </p:nvSpPr>
        <p:spPr/>
        <p:txBody>
          <a:bodyPr/>
          <a:lstStyle/>
          <a:p>
            <a:pPr>
              <a:defRPr/>
            </a:pPr>
            <a:r>
              <a:rPr lang="en-US" smtClean="0"/>
              <a:t>05/10/2016</a:t>
            </a:r>
            <a:endParaRPr lang="en-US" dirty="0"/>
          </a:p>
        </p:txBody>
      </p:sp>
      <p:sp>
        <p:nvSpPr>
          <p:cNvPr id="6" name="Slide Number Placeholder 5"/>
          <p:cNvSpPr>
            <a:spLocks noGrp="1"/>
          </p:cNvSpPr>
          <p:nvPr>
            <p:ph type="sldNum" sz="quarter" idx="12"/>
          </p:nvPr>
        </p:nvSpPr>
        <p:spPr/>
        <p:txBody>
          <a:bodyPr/>
          <a:lstStyle/>
          <a:p>
            <a:pPr>
              <a:defRPr/>
            </a:pPr>
            <a:fld id="{43214560-E8EB-4340-9E6D-6A4EDB250CE6}" type="slidenum">
              <a:rPr lang="en-US"/>
              <a:pPr>
                <a:defRPr/>
              </a:pPr>
              <a:t>2</a:t>
            </a:fld>
            <a:endParaRPr lang="en-US"/>
          </a:p>
        </p:txBody>
      </p:sp>
      <p:sp>
        <p:nvSpPr>
          <p:cNvPr id="8" name="Footer Placeholder 7"/>
          <p:cNvSpPr>
            <a:spLocks noGrp="1"/>
          </p:cNvSpPr>
          <p:nvPr>
            <p:ph type="ftr" sz="quarter" idx="11"/>
          </p:nvPr>
        </p:nvSpPr>
        <p:spPr/>
        <p:txBody>
          <a:bodyPr/>
          <a:lstStyle/>
          <a:p>
            <a:pPr>
              <a:defRPr/>
            </a:pPr>
            <a:r>
              <a:rPr lang="en-US" dirty="0" smtClean="0"/>
              <a:t>14th EUROGRAPHICS Workshop on Graphics and Cultural Heritage, Genova  Italy, 5-7 October 2016</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709470429"/>
              </p:ext>
            </p:extLst>
          </p:nvPr>
        </p:nvGraphicFramePr>
        <p:xfrm>
          <a:off x="457200" y="1371600"/>
          <a:ext cx="8374062" cy="3536490"/>
        </p:xfrm>
        <a:graphic>
          <a:graphicData uri="http://schemas.openxmlformats.org/drawingml/2006/table">
            <a:tbl>
              <a:tblPr>
                <a:tableStyleId>{5940675A-B579-460E-94D1-54222C63F5DA}</a:tableStyleId>
              </a:tblPr>
              <a:tblGrid>
                <a:gridCol w="1143000"/>
                <a:gridCol w="3740138"/>
                <a:gridCol w="1196888"/>
                <a:gridCol w="1196888"/>
                <a:gridCol w="1097148"/>
              </a:tblGrid>
              <a:tr h="316617">
                <a:tc>
                  <a:txBody>
                    <a:bodyPr/>
                    <a:lstStyle/>
                    <a:p>
                      <a:pPr marL="0" marR="0" algn="just">
                        <a:spcBef>
                          <a:spcPts val="0"/>
                        </a:spcBef>
                        <a:spcAft>
                          <a:spcPts val="0"/>
                        </a:spcAft>
                      </a:pPr>
                      <a:r>
                        <a:rPr lang="en-GB" sz="1200" b="1" dirty="0">
                          <a:effectLst/>
                        </a:rPr>
                        <a:t>Participant No </a:t>
                      </a:r>
                      <a:endParaRPr lang="en-US" sz="1200" b="1" dirty="0">
                        <a:effectLst/>
                        <a:latin typeface="Times New Roman"/>
                        <a:ea typeface="Times New Roman"/>
                      </a:endParaRPr>
                    </a:p>
                  </a:txBody>
                  <a:tcPr marL="68580" marR="68580" marT="0" marB="0"/>
                </a:tc>
                <a:tc>
                  <a:txBody>
                    <a:bodyPr/>
                    <a:lstStyle/>
                    <a:p>
                      <a:pPr marL="0" marR="0" algn="just">
                        <a:spcBef>
                          <a:spcPts val="0"/>
                        </a:spcBef>
                        <a:spcAft>
                          <a:spcPts val="0"/>
                        </a:spcAft>
                      </a:pPr>
                      <a:r>
                        <a:rPr lang="en-GB" sz="1200" b="1">
                          <a:effectLst/>
                        </a:rPr>
                        <a:t>Participant organisation name</a:t>
                      </a:r>
                      <a:endParaRPr lang="en-US" sz="1200" b="1">
                        <a:effectLst/>
                        <a:latin typeface="Times New Roman"/>
                        <a:ea typeface="Times New Roman"/>
                      </a:endParaRPr>
                    </a:p>
                  </a:txBody>
                  <a:tcPr marL="68580" marR="68580" marT="0" marB="0"/>
                </a:tc>
                <a:tc>
                  <a:txBody>
                    <a:bodyPr/>
                    <a:lstStyle/>
                    <a:p>
                      <a:pPr marL="0" marR="0" algn="just">
                        <a:spcBef>
                          <a:spcPts val="0"/>
                        </a:spcBef>
                        <a:spcAft>
                          <a:spcPts val="0"/>
                        </a:spcAft>
                      </a:pPr>
                      <a:r>
                        <a:rPr lang="en-GB" sz="1200" b="1">
                          <a:effectLst/>
                        </a:rPr>
                        <a:t>Short Name</a:t>
                      </a:r>
                      <a:endParaRPr lang="en-US" sz="1200" b="1">
                        <a:effectLst/>
                        <a:latin typeface="Times New Roman"/>
                        <a:ea typeface="Times New Roman"/>
                      </a:endParaRPr>
                    </a:p>
                  </a:txBody>
                  <a:tcPr marL="68580" marR="68580" marT="0" marB="0"/>
                </a:tc>
                <a:tc>
                  <a:txBody>
                    <a:bodyPr/>
                    <a:lstStyle/>
                    <a:p>
                      <a:pPr marL="0" marR="0" algn="just">
                        <a:spcBef>
                          <a:spcPts val="0"/>
                        </a:spcBef>
                        <a:spcAft>
                          <a:spcPts val="0"/>
                        </a:spcAft>
                      </a:pPr>
                      <a:r>
                        <a:rPr lang="en-GB" sz="1200" b="1">
                          <a:effectLst/>
                        </a:rPr>
                        <a:t>Country</a:t>
                      </a:r>
                      <a:endParaRPr lang="en-US" sz="1200" b="1">
                        <a:effectLst/>
                        <a:latin typeface="Times New Roman"/>
                        <a:ea typeface="Times New Roman"/>
                      </a:endParaRPr>
                    </a:p>
                  </a:txBody>
                  <a:tcPr marL="68580" marR="68580" marT="0" marB="0"/>
                </a:tc>
                <a:tc>
                  <a:txBody>
                    <a:bodyPr/>
                    <a:lstStyle/>
                    <a:p>
                      <a:pPr marL="0" marR="0" algn="just">
                        <a:spcBef>
                          <a:spcPts val="0"/>
                        </a:spcBef>
                        <a:spcAft>
                          <a:spcPts val="0"/>
                        </a:spcAft>
                      </a:pPr>
                      <a:r>
                        <a:rPr lang="en-GB" sz="1200" b="1" dirty="0">
                          <a:effectLst/>
                        </a:rPr>
                        <a:t>Org. Type</a:t>
                      </a:r>
                      <a:endParaRPr lang="en-US" sz="1200" b="1" dirty="0">
                        <a:effectLst/>
                        <a:latin typeface="Times New Roman"/>
                        <a:ea typeface="Times New Roman"/>
                      </a:endParaRPr>
                    </a:p>
                  </a:txBody>
                  <a:tcPr marL="68580" marR="68580" marT="0" marB="0"/>
                </a:tc>
              </a:tr>
              <a:tr h="292983">
                <a:tc>
                  <a:txBody>
                    <a:bodyPr/>
                    <a:lstStyle/>
                    <a:p>
                      <a:pPr marL="0" marR="0" algn="just">
                        <a:spcBef>
                          <a:spcPts val="0"/>
                        </a:spcBef>
                        <a:spcAft>
                          <a:spcPts val="0"/>
                        </a:spcAft>
                      </a:pPr>
                      <a:r>
                        <a:rPr lang="en-GB" sz="1200" b="1" dirty="0">
                          <a:effectLst/>
                        </a:rPr>
                        <a:t>1 (Coordinator)</a:t>
                      </a:r>
                      <a:endParaRPr lang="en-US" sz="1200" b="1" dirty="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dirty="0">
                          <a:effectLst/>
                        </a:rPr>
                        <a:t>CENTRE FOR RESEARCH AND TECHNOLOGY HELLAS</a:t>
                      </a:r>
                      <a:endParaRPr lang="en-US" sz="1200" dirty="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a:effectLst/>
                        </a:rPr>
                        <a:t>CERTH</a:t>
                      </a:r>
                      <a:endParaRPr lang="en-US" sz="120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a:effectLst/>
                        </a:rPr>
                        <a:t>Greece</a:t>
                      </a:r>
                      <a:endParaRPr lang="en-US" sz="120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a:effectLst/>
                        </a:rPr>
                        <a:t>Research</a:t>
                      </a:r>
                      <a:endParaRPr lang="en-US" sz="1200">
                        <a:effectLst/>
                        <a:latin typeface="Times New Roman"/>
                        <a:ea typeface="Times New Roman"/>
                      </a:endParaRPr>
                    </a:p>
                  </a:txBody>
                  <a:tcPr marL="68580" marR="68580" marT="0" marB="0" anchor="ctr"/>
                </a:tc>
              </a:tr>
              <a:tr h="316617">
                <a:tc>
                  <a:txBody>
                    <a:bodyPr/>
                    <a:lstStyle/>
                    <a:p>
                      <a:pPr marL="0" marR="0" algn="just">
                        <a:spcBef>
                          <a:spcPts val="0"/>
                        </a:spcBef>
                        <a:spcAft>
                          <a:spcPts val="0"/>
                        </a:spcAft>
                      </a:pPr>
                      <a:r>
                        <a:rPr lang="en-GB" sz="1200" b="1" dirty="0">
                          <a:effectLst/>
                        </a:rPr>
                        <a:t>2</a:t>
                      </a:r>
                      <a:endParaRPr lang="en-US" sz="1200" b="1" dirty="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dirty="0">
                          <a:effectLst/>
                        </a:rPr>
                        <a:t>IDRYMA ORMYLIA</a:t>
                      </a:r>
                      <a:endParaRPr lang="en-US" sz="1200" dirty="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a:effectLst/>
                        </a:rPr>
                        <a:t>OF-ADC</a:t>
                      </a:r>
                      <a:endParaRPr lang="en-US" sz="120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a:effectLst/>
                        </a:rPr>
                        <a:t>Greece</a:t>
                      </a:r>
                      <a:endParaRPr lang="en-US" sz="120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dirty="0">
                          <a:effectLst/>
                        </a:rPr>
                        <a:t>End User</a:t>
                      </a:r>
                      <a:endParaRPr lang="en-US" sz="1200" dirty="0">
                        <a:effectLst/>
                        <a:latin typeface="Times New Roman"/>
                        <a:ea typeface="Times New Roman"/>
                      </a:endParaRPr>
                    </a:p>
                  </a:txBody>
                  <a:tcPr marL="68580" marR="68580" marT="0" marB="0" anchor="ctr"/>
                </a:tc>
              </a:tr>
              <a:tr h="334470">
                <a:tc>
                  <a:txBody>
                    <a:bodyPr/>
                    <a:lstStyle/>
                    <a:p>
                      <a:pPr marL="0" marR="0" algn="just">
                        <a:spcBef>
                          <a:spcPts val="0"/>
                        </a:spcBef>
                        <a:spcAft>
                          <a:spcPts val="0"/>
                        </a:spcAft>
                      </a:pPr>
                      <a:r>
                        <a:rPr lang="en-GB" sz="1200" b="1">
                          <a:effectLst/>
                        </a:rPr>
                        <a:t>3</a:t>
                      </a:r>
                      <a:endParaRPr lang="en-US" sz="1200" b="1">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dirty="0">
                          <a:effectLst/>
                        </a:rPr>
                        <a:t>UNIVERSITY OF VERONA</a:t>
                      </a:r>
                      <a:endParaRPr lang="en-US" sz="1200" dirty="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dirty="0">
                          <a:effectLst/>
                        </a:rPr>
                        <a:t>UNIVR</a:t>
                      </a:r>
                      <a:endParaRPr lang="en-US" sz="1200" dirty="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dirty="0">
                          <a:effectLst/>
                        </a:rPr>
                        <a:t>Italy</a:t>
                      </a:r>
                      <a:endParaRPr lang="en-US" sz="1200" dirty="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dirty="0">
                          <a:effectLst/>
                        </a:rPr>
                        <a:t>University</a:t>
                      </a:r>
                      <a:endParaRPr lang="en-US" sz="1200" dirty="0">
                        <a:effectLst/>
                        <a:latin typeface="Times New Roman"/>
                        <a:ea typeface="Times New Roman"/>
                      </a:endParaRPr>
                    </a:p>
                  </a:txBody>
                  <a:tcPr marL="68580" marR="68580" marT="0" marB="0" anchor="ctr"/>
                </a:tc>
              </a:tr>
              <a:tr h="334470">
                <a:tc>
                  <a:txBody>
                    <a:bodyPr/>
                    <a:lstStyle/>
                    <a:p>
                      <a:pPr marL="0" marR="0" algn="just">
                        <a:spcBef>
                          <a:spcPts val="0"/>
                        </a:spcBef>
                        <a:spcAft>
                          <a:spcPts val="0"/>
                        </a:spcAft>
                      </a:pPr>
                      <a:r>
                        <a:rPr lang="en-GB" sz="1200" b="1" dirty="0">
                          <a:effectLst/>
                        </a:rPr>
                        <a:t>4</a:t>
                      </a:r>
                      <a:endParaRPr lang="en-US" sz="1200" b="1" dirty="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dirty="0">
                          <a:effectLst/>
                        </a:rPr>
                        <a:t>OPIFICIO DELE PIETRE DURE</a:t>
                      </a:r>
                      <a:endParaRPr lang="en-US" sz="1200" dirty="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dirty="0">
                          <a:effectLst/>
                        </a:rPr>
                        <a:t>OPD</a:t>
                      </a:r>
                      <a:endParaRPr lang="en-US" sz="1200" dirty="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dirty="0">
                          <a:effectLst/>
                        </a:rPr>
                        <a:t>Italy</a:t>
                      </a:r>
                      <a:endParaRPr lang="en-US" sz="1200" dirty="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dirty="0">
                          <a:effectLst/>
                        </a:rPr>
                        <a:t>End-User</a:t>
                      </a:r>
                      <a:endParaRPr lang="en-US" sz="1200" dirty="0">
                        <a:effectLst/>
                        <a:latin typeface="Times New Roman"/>
                        <a:ea typeface="Times New Roman"/>
                      </a:endParaRPr>
                    </a:p>
                  </a:txBody>
                  <a:tcPr marL="68580" marR="68580" marT="0" marB="0" anchor="ctr"/>
                </a:tc>
              </a:tr>
              <a:tr h="334470">
                <a:tc>
                  <a:txBody>
                    <a:bodyPr/>
                    <a:lstStyle/>
                    <a:p>
                      <a:pPr marL="0" marR="0" algn="just">
                        <a:spcBef>
                          <a:spcPts val="0"/>
                        </a:spcBef>
                        <a:spcAft>
                          <a:spcPts val="0"/>
                        </a:spcAft>
                      </a:pPr>
                      <a:r>
                        <a:rPr lang="en-GB" sz="1200" b="1" dirty="0">
                          <a:effectLst/>
                        </a:rPr>
                        <a:t>5</a:t>
                      </a:r>
                      <a:endParaRPr lang="en-US" sz="1200" b="1" dirty="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dirty="0">
                          <a:effectLst/>
                        </a:rPr>
                        <a:t>CENTER FOR ADVANCED STUDIES, RESEARCH AND DEVELOPMENT SARDINIA</a:t>
                      </a:r>
                      <a:endParaRPr lang="en-US" sz="1200" dirty="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dirty="0">
                          <a:effectLst/>
                        </a:rPr>
                        <a:t>CRS4</a:t>
                      </a:r>
                      <a:endParaRPr lang="en-US" sz="1200" dirty="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dirty="0">
                          <a:effectLst/>
                        </a:rPr>
                        <a:t>Italy</a:t>
                      </a:r>
                      <a:endParaRPr lang="en-US" sz="1200" dirty="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dirty="0">
                          <a:effectLst/>
                        </a:rPr>
                        <a:t>Research</a:t>
                      </a:r>
                      <a:endParaRPr lang="en-US" sz="1200" dirty="0">
                        <a:effectLst/>
                        <a:latin typeface="Times New Roman"/>
                        <a:ea typeface="Times New Roman"/>
                      </a:endParaRPr>
                    </a:p>
                  </a:txBody>
                  <a:tcPr marL="68580" marR="68580" marT="0" marB="0" anchor="ctr"/>
                </a:tc>
              </a:tr>
              <a:tr h="628472">
                <a:tc>
                  <a:txBody>
                    <a:bodyPr/>
                    <a:lstStyle/>
                    <a:p>
                      <a:pPr marL="0" marR="0" algn="just">
                        <a:spcBef>
                          <a:spcPts val="0"/>
                        </a:spcBef>
                        <a:spcAft>
                          <a:spcPts val="0"/>
                        </a:spcAft>
                      </a:pPr>
                      <a:r>
                        <a:rPr lang="en-GB" sz="1200" b="1">
                          <a:effectLst/>
                        </a:rPr>
                        <a:t>6</a:t>
                      </a:r>
                      <a:endParaRPr lang="en-US" sz="1200" b="1">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dirty="0">
                          <a:effectLst/>
                        </a:rPr>
                        <a:t>FRAUENHOFER INSTITUT</a:t>
                      </a:r>
                      <a:endParaRPr lang="en-US" sz="1200" dirty="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dirty="0">
                          <a:effectLst/>
                        </a:rPr>
                        <a:t>FRH IGD</a:t>
                      </a:r>
                      <a:endParaRPr lang="en-US" sz="1200" dirty="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dirty="0">
                          <a:effectLst/>
                        </a:rPr>
                        <a:t>Germany</a:t>
                      </a:r>
                      <a:endParaRPr lang="en-US" sz="1200" dirty="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dirty="0">
                          <a:effectLst/>
                        </a:rPr>
                        <a:t>Research</a:t>
                      </a:r>
                      <a:endParaRPr lang="en-US" sz="1200" dirty="0">
                        <a:effectLst/>
                        <a:latin typeface="Times New Roman"/>
                        <a:ea typeface="Times New Roman"/>
                      </a:endParaRPr>
                    </a:p>
                  </a:txBody>
                  <a:tcPr marL="68580" marR="68580" marT="0" marB="0" anchor="ctr"/>
                </a:tc>
              </a:tr>
              <a:tr h="334470">
                <a:tc>
                  <a:txBody>
                    <a:bodyPr/>
                    <a:lstStyle/>
                    <a:p>
                      <a:pPr marL="0" marR="0" algn="just">
                        <a:spcBef>
                          <a:spcPts val="0"/>
                        </a:spcBef>
                        <a:spcAft>
                          <a:spcPts val="0"/>
                        </a:spcAft>
                      </a:pPr>
                      <a:r>
                        <a:rPr lang="en-GB" sz="1200" b="1">
                          <a:effectLst/>
                        </a:rPr>
                        <a:t>7</a:t>
                      </a:r>
                      <a:endParaRPr lang="en-US" sz="1200" b="1">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a:effectLst/>
                        </a:rPr>
                        <a:t>BWTek Europe GmbH</a:t>
                      </a:r>
                      <a:endParaRPr lang="en-US" sz="120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a:effectLst/>
                        </a:rPr>
                        <a:t>BWTEK</a:t>
                      </a:r>
                      <a:endParaRPr lang="en-US" sz="120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a:effectLst/>
                        </a:rPr>
                        <a:t>Germany</a:t>
                      </a:r>
                      <a:endParaRPr lang="en-US" sz="120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a:effectLst/>
                        </a:rPr>
                        <a:t>SME</a:t>
                      </a:r>
                      <a:endParaRPr lang="en-US" sz="1200">
                        <a:effectLst/>
                        <a:latin typeface="Times New Roman"/>
                        <a:ea typeface="Times New Roman"/>
                      </a:endParaRPr>
                    </a:p>
                  </a:txBody>
                  <a:tcPr marL="68580" marR="68580" marT="0" marB="0" anchor="ctr"/>
                </a:tc>
              </a:tr>
              <a:tr h="334470">
                <a:tc>
                  <a:txBody>
                    <a:bodyPr/>
                    <a:lstStyle/>
                    <a:p>
                      <a:pPr marL="0" marR="0" algn="just">
                        <a:spcBef>
                          <a:spcPts val="0"/>
                        </a:spcBef>
                        <a:spcAft>
                          <a:spcPts val="0"/>
                        </a:spcAft>
                      </a:pPr>
                      <a:r>
                        <a:rPr lang="en-GB" sz="1200" b="1">
                          <a:effectLst/>
                        </a:rPr>
                        <a:t>8</a:t>
                      </a:r>
                      <a:endParaRPr lang="en-US" sz="1200" b="1">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a:effectLst/>
                        </a:rPr>
                        <a:t>Avasha AG.</a:t>
                      </a:r>
                      <a:endParaRPr lang="en-US" sz="120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a:effectLst/>
                        </a:rPr>
                        <a:t>AVASHA</a:t>
                      </a:r>
                      <a:endParaRPr lang="en-US" sz="120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a:effectLst/>
                        </a:rPr>
                        <a:t>Switzerland</a:t>
                      </a:r>
                      <a:endParaRPr lang="en-US" sz="120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a:effectLst/>
                        </a:rPr>
                        <a:t>SME</a:t>
                      </a:r>
                      <a:endParaRPr lang="en-US" sz="1200">
                        <a:effectLst/>
                        <a:latin typeface="Times New Roman"/>
                        <a:ea typeface="Times New Roman"/>
                      </a:endParaRPr>
                    </a:p>
                  </a:txBody>
                  <a:tcPr marL="68580" marR="68580" marT="0" marB="0" anchor="ctr"/>
                </a:tc>
              </a:tr>
              <a:tr h="278161">
                <a:tc>
                  <a:txBody>
                    <a:bodyPr/>
                    <a:lstStyle/>
                    <a:p>
                      <a:pPr marL="0" marR="0" algn="just">
                        <a:spcBef>
                          <a:spcPts val="0"/>
                        </a:spcBef>
                        <a:spcAft>
                          <a:spcPts val="0"/>
                        </a:spcAft>
                      </a:pPr>
                      <a:r>
                        <a:rPr lang="en-GB" sz="1200" b="1" dirty="0">
                          <a:effectLst/>
                        </a:rPr>
                        <a:t>9</a:t>
                      </a:r>
                      <a:endParaRPr lang="en-US" sz="1200" b="1" dirty="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dirty="0">
                          <a:effectLst/>
                        </a:rPr>
                        <a:t>RESEARCH FOR SCIENCE, ART &amp; TECHNOLOGY (RFSAT) Ltd</a:t>
                      </a:r>
                      <a:endParaRPr lang="en-US" sz="1200" dirty="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a:effectLst/>
                        </a:rPr>
                        <a:t>RFSAT</a:t>
                      </a:r>
                      <a:endParaRPr lang="en-US" sz="120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a:effectLst/>
                        </a:rPr>
                        <a:t>UK</a:t>
                      </a:r>
                      <a:endParaRPr lang="en-US" sz="120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GB" sz="1200" dirty="0">
                          <a:effectLst/>
                        </a:rPr>
                        <a:t>SME</a:t>
                      </a:r>
                      <a:endParaRPr lang="en-US" sz="1200" dirty="0">
                        <a:effectLst/>
                        <a:latin typeface="Times New Roman"/>
                        <a:ea typeface="Times New Roman"/>
                      </a:endParaRPr>
                    </a:p>
                  </a:txBody>
                  <a:tcPr marL="68580" marR="68580" marT="0" marB="0" anchor="ctr"/>
                </a:tc>
              </a:tr>
            </a:tbl>
          </a:graphicData>
        </a:graphic>
      </p:graphicFrame>
      <p:sp>
        <p:nvSpPr>
          <p:cNvPr id="17481" name="Rectangle 4"/>
          <p:cNvSpPr>
            <a:spLocks noChangeArrowheads="1"/>
          </p:cNvSpPr>
          <p:nvPr/>
        </p:nvSpPr>
        <p:spPr bwMode="auto">
          <a:xfrm>
            <a:off x="1371600" y="2662238"/>
            <a:ext cx="9144000" cy="0"/>
          </a:xfrm>
          <a:prstGeom prst="rect">
            <a:avLst/>
          </a:prstGeom>
          <a:noFill/>
          <a:ln w="9525">
            <a:noFill/>
            <a:miter lim="800000"/>
            <a:headEnd/>
            <a:tailEnd/>
          </a:ln>
        </p:spPr>
        <p:txBody>
          <a:bodyPr wrap="none" anchor="ctr">
            <a:spAutoFit/>
          </a:bodyPr>
          <a:lstStyle/>
          <a:p>
            <a:r>
              <a:rPr lang="en-US" altLang="en-US"/>
              <a:t/>
            </a:r>
            <a:br>
              <a:rPr lang="en-US" altLang="en-US"/>
            </a:br>
            <a:endParaRPr lang="en-US" altLang="en-US"/>
          </a:p>
        </p:txBody>
      </p:sp>
      <p:pic>
        <p:nvPicPr>
          <p:cNvPr id="17482" name="Picture 4" descr="E:\Anastasis\Dropbox\[CERTH-ITI] Personal Repo\[Logos] CERTH &amp; CERTH-ITI\English\ITI-logo.jpg"/>
          <p:cNvPicPr>
            <a:picLocks noChangeAspect="1" noChangeArrowheads="1"/>
          </p:cNvPicPr>
          <p:nvPr/>
        </p:nvPicPr>
        <p:blipFill>
          <a:blip r:embed="rId3"/>
          <a:srcRect/>
          <a:stretch>
            <a:fillRect/>
          </a:stretch>
        </p:blipFill>
        <p:spPr bwMode="auto">
          <a:xfrm>
            <a:off x="990600" y="5029200"/>
            <a:ext cx="815975" cy="609600"/>
          </a:xfrm>
          <a:prstGeom prst="rect">
            <a:avLst/>
          </a:prstGeom>
          <a:noFill/>
          <a:ln w="9525">
            <a:noFill/>
            <a:miter lim="800000"/>
            <a:headEnd/>
            <a:tailEnd/>
          </a:ln>
        </p:spPr>
      </p:pic>
      <p:pic>
        <p:nvPicPr>
          <p:cNvPr id="17483" name="Picture 7" descr="Description: αρχείο λήψης (5)"/>
          <p:cNvPicPr>
            <a:picLocks noChangeAspect="1" noChangeArrowheads="1"/>
          </p:cNvPicPr>
          <p:nvPr/>
        </p:nvPicPr>
        <p:blipFill>
          <a:blip r:embed="rId4"/>
          <a:srcRect/>
          <a:stretch>
            <a:fillRect/>
          </a:stretch>
        </p:blipFill>
        <p:spPr bwMode="auto">
          <a:xfrm>
            <a:off x="1989138" y="5029200"/>
            <a:ext cx="608012" cy="609600"/>
          </a:xfrm>
          <a:prstGeom prst="rect">
            <a:avLst/>
          </a:prstGeom>
          <a:noFill/>
          <a:ln w="9525">
            <a:noFill/>
            <a:miter lim="800000"/>
            <a:headEnd/>
            <a:tailEnd/>
          </a:ln>
        </p:spPr>
      </p:pic>
      <p:pic>
        <p:nvPicPr>
          <p:cNvPr id="17484" name="Picture 3"/>
          <p:cNvPicPr>
            <a:picLocks noChangeAspect="1" noChangeArrowheads="1"/>
          </p:cNvPicPr>
          <p:nvPr/>
        </p:nvPicPr>
        <p:blipFill>
          <a:blip r:embed="rId5"/>
          <a:srcRect/>
          <a:stretch>
            <a:fillRect/>
          </a:stretch>
        </p:blipFill>
        <p:spPr bwMode="auto">
          <a:xfrm>
            <a:off x="2778125" y="5216525"/>
            <a:ext cx="1570038" cy="422275"/>
          </a:xfrm>
          <a:prstGeom prst="rect">
            <a:avLst/>
          </a:prstGeom>
          <a:noFill/>
          <a:ln w="9525">
            <a:noFill/>
            <a:miter lim="800000"/>
            <a:headEnd/>
            <a:tailEnd/>
          </a:ln>
        </p:spPr>
      </p:pic>
      <p:pic>
        <p:nvPicPr>
          <p:cNvPr id="17485" name="Picture 4"/>
          <p:cNvPicPr>
            <a:picLocks noChangeAspect="1" noChangeArrowheads="1"/>
          </p:cNvPicPr>
          <p:nvPr/>
        </p:nvPicPr>
        <p:blipFill>
          <a:blip r:embed="rId6"/>
          <a:srcRect/>
          <a:stretch>
            <a:fillRect/>
          </a:stretch>
        </p:blipFill>
        <p:spPr bwMode="auto">
          <a:xfrm>
            <a:off x="4500563" y="5029200"/>
            <a:ext cx="609600" cy="609600"/>
          </a:xfrm>
          <a:prstGeom prst="rect">
            <a:avLst/>
          </a:prstGeom>
          <a:solidFill>
            <a:srgbClr val="FFFFFF"/>
          </a:solidFill>
          <a:ln w="9525">
            <a:noFill/>
            <a:miter lim="800000"/>
            <a:headEnd/>
            <a:tailEnd/>
          </a:ln>
        </p:spPr>
      </p:pic>
      <p:pic>
        <p:nvPicPr>
          <p:cNvPr id="17486" name="Picture 5" descr="stemma opd"/>
          <p:cNvPicPr>
            <a:picLocks noChangeAspect="1" noChangeArrowheads="1"/>
          </p:cNvPicPr>
          <p:nvPr/>
        </p:nvPicPr>
        <p:blipFill>
          <a:blip r:embed="rId7"/>
          <a:srcRect/>
          <a:stretch>
            <a:fillRect/>
          </a:stretch>
        </p:blipFill>
        <p:spPr bwMode="auto">
          <a:xfrm>
            <a:off x="5262563" y="5029200"/>
            <a:ext cx="469900" cy="609600"/>
          </a:xfrm>
          <a:prstGeom prst="rect">
            <a:avLst/>
          </a:prstGeom>
          <a:noFill/>
          <a:ln w="9525">
            <a:noFill/>
            <a:miter lim="800000"/>
            <a:headEnd/>
            <a:tailEnd/>
          </a:ln>
        </p:spPr>
      </p:pic>
      <p:pic>
        <p:nvPicPr>
          <p:cNvPr id="17487" name="Picture 6" descr="CRS4_logo"/>
          <p:cNvPicPr>
            <a:picLocks noChangeAspect="1" noChangeArrowheads="1"/>
          </p:cNvPicPr>
          <p:nvPr/>
        </p:nvPicPr>
        <p:blipFill>
          <a:blip r:embed="rId8"/>
          <a:srcRect/>
          <a:stretch>
            <a:fillRect/>
          </a:stretch>
        </p:blipFill>
        <p:spPr bwMode="auto">
          <a:xfrm>
            <a:off x="5872163" y="5029200"/>
            <a:ext cx="2006600" cy="609600"/>
          </a:xfrm>
          <a:prstGeom prst="rect">
            <a:avLst/>
          </a:prstGeom>
          <a:noFill/>
          <a:ln w="9525">
            <a:noFill/>
            <a:miter lim="800000"/>
            <a:headEnd/>
            <a:tailEnd/>
          </a:ln>
        </p:spPr>
      </p:pic>
      <p:sp>
        <p:nvSpPr>
          <p:cNvPr id="1748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alibri" pitchFamily="34" charset="0"/>
            </a:endParaRPr>
          </a:p>
        </p:txBody>
      </p:sp>
      <p:pic>
        <p:nvPicPr>
          <p:cNvPr id="17489" name="Picture 12"/>
          <p:cNvPicPr>
            <a:picLocks noChangeAspect="1" noChangeArrowheads="1"/>
          </p:cNvPicPr>
          <p:nvPr/>
        </p:nvPicPr>
        <p:blipFill>
          <a:blip r:embed="rId9"/>
          <a:srcRect/>
          <a:stretch>
            <a:fillRect/>
          </a:stretch>
        </p:blipFill>
        <p:spPr bwMode="auto">
          <a:xfrm>
            <a:off x="1981200" y="5864225"/>
            <a:ext cx="1785938" cy="519113"/>
          </a:xfrm>
          <a:prstGeom prst="rect">
            <a:avLst/>
          </a:prstGeom>
          <a:noFill/>
          <a:ln w="9525">
            <a:noFill/>
            <a:miter lim="800000"/>
            <a:headEnd/>
            <a:tailEnd/>
          </a:ln>
        </p:spPr>
      </p:pic>
      <p:sp>
        <p:nvSpPr>
          <p:cNvPr id="17490"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alibri" pitchFamily="34" charset="0"/>
            </a:endParaRPr>
          </a:p>
        </p:txBody>
      </p:sp>
      <p:pic>
        <p:nvPicPr>
          <p:cNvPr id="17491" name="Picture 16"/>
          <p:cNvPicPr>
            <a:picLocks noChangeAspect="1" noChangeArrowheads="1"/>
          </p:cNvPicPr>
          <p:nvPr/>
        </p:nvPicPr>
        <p:blipFill>
          <a:blip r:embed="rId10"/>
          <a:srcRect/>
          <a:stretch>
            <a:fillRect/>
          </a:stretch>
        </p:blipFill>
        <p:spPr bwMode="auto">
          <a:xfrm>
            <a:off x="3900488" y="5791200"/>
            <a:ext cx="1390650" cy="592138"/>
          </a:xfrm>
          <a:prstGeom prst="rect">
            <a:avLst/>
          </a:prstGeom>
          <a:noFill/>
          <a:ln w="9525">
            <a:noFill/>
            <a:miter lim="800000"/>
            <a:headEnd/>
            <a:tailEnd/>
          </a:ln>
        </p:spPr>
      </p:pic>
      <p:pic>
        <p:nvPicPr>
          <p:cNvPr id="17492" name="Picture 18"/>
          <p:cNvPicPr>
            <a:picLocks noChangeAspect="1" noChangeArrowheads="1"/>
          </p:cNvPicPr>
          <p:nvPr/>
        </p:nvPicPr>
        <p:blipFill>
          <a:blip r:embed="rId11"/>
          <a:srcRect/>
          <a:stretch>
            <a:fillRect/>
          </a:stretch>
        </p:blipFill>
        <p:spPr bwMode="auto">
          <a:xfrm>
            <a:off x="5486400" y="5638800"/>
            <a:ext cx="1181100" cy="73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89" name="Title 1"/>
          <p:cNvSpPr>
            <a:spLocks noGrp="1"/>
          </p:cNvSpPr>
          <p:nvPr>
            <p:ph type="title" idx="4294967295"/>
          </p:nvPr>
        </p:nvSpPr>
        <p:spPr>
          <a:xfrm>
            <a:off x="2133600" y="152400"/>
            <a:ext cx="6858000" cy="762000"/>
          </a:xfrm>
        </p:spPr>
        <p:txBody>
          <a:bodyPr/>
          <a:lstStyle/>
          <a:p>
            <a:pPr algn="r" eaLnBrk="1" hangingPunct="1"/>
            <a:r>
              <a:rPr lang="en-US" altLang="el-GR" sz="3200" b="1" smtClean="0"/>
              <a:t>Summary: What can Scan4Reco offer?</a:t>
            </a:r>
            <a:endParaRPr lang="en-US" sz="3200" b="1" smtClean="0"/>
          </a:p>
        </p:txBody>
      </p:sp>
      <p:sp>
        <p:nvSpPr>
          <p:cNvPr id="6" name="Slide Number Placeholder 5"/>
          <p:cNvSpPr txBox="1">
            <a:spLocks noGrp="1"/>
          </p:cNvSpPr>
          <p:nvPr/>
        </p:nvSpPr>
        <p:spPr>
          <a:xfrm>
            <a:off x="7696200" y="6537325"/>
            <a:ext cx="1295400" cy="244475"/>
          </a:xfrm>
          <a:prstGeom prst="rect">
            <a:avLst/>
          </a:prstGeom>
          <a:noFill/>
        </p:spPr>
        <p:txBody>
          <a:bodyPr anchor="ctr"/>
          <a:lstStyle/>
          <a:p>
            <a:pPr algn="r" fontAlgn="auto">
              <a:spcBef>
                <a:spcPts val="0"/>
              </a:spcBef>
              <a:spcAft>
                <a:spcPts val="0"/>
              </a:spcAft>
              <a:defRPr/>
            </a:pPr>
            <a:fld id="{71F8F402-049A-40B7-BE42-BCD81445D81E}" type="slidenum">
              <a:rPr lang="en-US" sz="1100">
                <a:solidFill>
                  <a:schemeClr val="tx1">
                    <a:lumMod val="65000"/>
                    <a:lumOff val="35000"/>
                  </a:schemeClr>
                </a:solidFill>
                <a:latin typeface="+mn-lt"/>
                <a:cs typeface="+mn-cs"/>
              </a:rPr>
              <a:pPr algn="r" fontAlgn="auto">
                <a:spcBef>
                  <a:spcPts val="0"/>
                </a:spcBef>
                <a:spcAft>
                  <a:spcPts val="0"/>
                </a:spcAft>
                <a:defRPr/>
              </a:pPr>
              <a:t>20</a:t>
            </a:fld>
            <a:endParaRPr lang="en-US" sz="1100">
              <a:solidFill>
                <a:schemeClr val="tx1">
                  <a:lumMod val="65000"/>
                  <a:lumOff val="35000"/>
                </a:schemeClr>
              </a:solidFill>
              <a:latin typeface="+mn-lt"/>
              <a:cs typeface="+mn-cs"/>
            </a:endParaRPr>
          </a:p>
        </p:txBody>
      </p:sp>
      <p:sp>
        <p:nvSpPr>
          <p:cNvPr id="63493" name="Content Placeholder 2"/>
          <p:cNvSpPr>
            <a:spLocks/>
          </p:cNvSpPr>
          <p:nvPr/>
        </p:nvSpPr>
        <p:spPr bwMode="auto">
          <a:xfrm>
            <a:off x="152400" y="1189038"/>
            <a:ext cx="8839200" cy="5211762"/>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pPr>
            <a:r>
              <a:rPr lang="en-US" sz="1700">
                <a:latin typeface="Calibri" pitchFamily="34" charset="0"/>
              </a:rPr>
              <a:t>Revealing the time of creation</a:t>
            </a:r>
          </a:p>
          <a:p>
            <a:pPr marL="742950" lvl="1" indent="-285750">
              <a:lnSpc>
                <a:spcPct val="80000"/>
              </a:lnSpc>
              <a:spcBef>
                <a:spcPct val="20000"/>
              </a:spcBef>
              <a:buFont typeface="Arial" charset="0"/>
              <a:buChar char="–"/>
            </a:pPr>
            <a:r>
              <a:rPr lang="en-US" sz="1500">
                <a:latin typeface="Calibri" pitchFamily="34" charset="0"/>
              </a:rPr>
              <a:t>The </a:t>
            </a:r>
            <a:r>
              <a:rPr lang="en-US" sz="1500" b="1">
                <a:latin typeface="Calibri" pitchFamily="34" charset="0"/>
              </a:rPr>
              <a:t>stratigraphy</a:t>
            </a:r>
            <a:r>
              <a:rPr lang="en-US" sz="1500">
                <a:latin typeface="Calibri" pitchFamily="34" charset="0"/>
              </a:rPr>
              <a:t> identification revealing the art school of the painting &amp; possible overpaintings</a:t>
            </a:r>
          </a:p>
          <a:p>
            <a:pPr marL="742950" lvl="1" indent="-285750">
              <a:lnSpc>
                <a:spcPct val="80000"/>
              </a:lnSpc>
              <a:spcBef>
                <a:spcPct val="20000"/>
              </a:spcBef>
              <a:buFont typeface="Arial" charset="0"/>
              <a:buChar char="–"/>
            </a:pPr>
            <a:r>
              <a:rPr lang="en-US" sz="1500" b="1">
                <a:latin typeface="Calibri" pitchFamily="34" charset="0"/>
              </a:rPr>
              <a:t>Surface</a:t>
            </a:r>
            <a:r>
              <a:rPr lang="en-US" sz="1500">
                <a:latin typeface="Calibri" pitchFamily="34" charset="0"/>
              </a:rPr>
              <a:t> </a:t>
            </a:r>
            <a:r>
              <a:rPr lang="en-US" sz="1500" b="1">
                <a:latin typeface="Calibri" pitchFamily="34" charset="0"/>
              </a:rPr>
              <a:t>morphology</a:t>
            </a:r>
            <a:r>
              <a:rPr lang="en-US" sz="1500">
                <a:latin typeface="Calibri" pitchFamily="34" charset="0"/>
              </a:rPr>
              <a:t> at multiple scales revealing hidden 3D features made in the creation of the artifact or in a conservation intervention </a:t>
            </a:r>
          </a:p>
          <a:p>
            <a:pPr marL="742950" lvl="1" indent="-285750">
              <a:lnSpc>
                <a:spcPct val="80000"/>
              </a:lnSpc>
              <a:spcBef>
                <a:spcPct val="20000"/>
              </a:spcBef>
              <a:buFont typeface="Arial" charset="0"/>
              <a:buChar char="–"/>
            </a:pPr>
            <a:r>
              <a:rPr lang="en-US" sz="1500" b="1">
                <a:latin typeface="Calibri" pitchFamily="34" charset="0"/>
              </a:rPr>
              <a:t>Surface</a:t>
            </a:r>
            <a:r>
              <a:rPr lang="en-US" sz="1500">
                <a:latin typeface="Calibri" pitchFamily="34" charset="0"/>
              </a:rPr>
              <a:t> </a:t>
            </a:r>
            <a:r>
              <a:rPr lang="en-US" sz="1500" b="1">
                <a:latin typeface="Calibri" pitchFamily="34" charset="0"/>
              </a:rPr>
              <a:t>roughness</a:t>
            </a:r>
            <a:r>
              <a:rPr lang="en-US" sz="1500">
                <a:latin typeface="Calibri" pitchFamily="34" charset="0"/>
              </a:rPr>
              <a:t> texture measuring the outset of corrosion, degradation, and the effects of cleaning and protective treatments </a:t>
            </a:r>
          </a:p>
          <a:p>
            <a:pPr marL="742950" lvl="1" indent="-285750">
              <a:lnSpc>
                <a:spcPct val="80000"/>
              </a:lnSpc>
              <a:spcBef>
                <a:spcPct val="20000"/>
              </a:spcBef>
              <a:buFont typeface="Arial" charset="0"/>
              <a:buChar char="–"/>
            </a:pPr>
            <a:r>
              <a:rPr lang="en-US" sz="1500" b="1">
                <a:latin typeface="Calibri" pitchFamily="34" charset="0"/>
              </a:rPr>
              <a:t>Materials</a:t>
            </a:r>
            <a:r>
              <a:rPr lang="en-US" sz="1500">
                <a:latin typeface="Calibri" pitchFamily="34" charset="0"/>
              </a:rPr>
              <a:t> </a:t>
            </a:r>
            <a:r>
              <a:rPr lang="en-US" sz="1500" b="1">
                <a:latin typeface="Calibri" pitchFamily="34" charset="0"/>
              </a:rPr>
              <a:t>reflectance</a:t>
            </a:r>
            <a:r>
              <a:rPr lang="en-US" sz="1500">
                <a:latin typeface="Calibri" pitchFamily="34" charset="0"/>
              </a:rPr>
              <a:t>, glossy and colour changes, tracing alteration and monitoring aesthetic aspects also linked to material stability</a:t>
            </a:r>
          </a:p>
          <a:p>
            <a:pPr marL="742950" lvl="1" indent="-285750">
              <a:lnSpc>
                <a:spcPct val="80000"/>
              </a:lnSpc>
              <a:spcBef>
                <a:spcPct val="20000"/>
              </a:spcBef>
              <a:buFont typeface="Arial" charset="0"/>
              <a:buChar char="–"/>
            </a:pPr>
            <a:r>
              <a:rPr lang="en-US" sz="1500" b="1">
                <a:latin typeface="Calibri" pitchFamily="34" charset="0"/>
              </a:rPr>
              <a:t>Physical</a:t>
            </a:r>
            <a:r>
              <a:rPr lang="en-US" sz="1500">
                <a:latin typeface="Calibri" pitchFamily="34" charset="0"/>
              </a:rPr>
              <a:t> </a:t>
            </a:r>
            <a:r>
              <a:rPr lang="en-US" sz="1500" b="1">
                <a:latin typeface="Calibri" pitchFamily="34" charset="0"/>
              </a:rPr>
              <a:t>aspects</a:t>
            </a:r>
            <a:r>
              <a:rPr lang="en-US" sz="1500">
                <a:latin typeface="Calibri" pitchFamily="34" charset="0"/>
              </a:rPr>
              <a:t> of the surface for setting the alarm thresholds of alterations, combined with chemical data from punctual technique</a:t>
            </a:r>
          </a:p>
          <a:p>
            <a:pPr marL="342900" indent="-342900">
              <a:lnSpc>
                <a:spcPct val="80000"/>
              </a:lnSpc>
              <a:spcBef>
                <a:spcPct val="20000"/>
              </a:spcBef>
              <a:buFont typeface="Arial" charset="0"/>
              <a:buChar char="•"/>
            </a:pPr>
            <a:r>
              <a:rPr lang="en-US" sz="1700">
                <a:latin typeface="Calibri" pitchFamily="34" charset="0"/>
              </a:rPr>
              <a:t>Ageing models</a:t>
            </a:r>
          </a:p>
          <a:p>
            <a:pPr marL="742950" lvl="1" indent="-285750">
              <a:lnSpc>
                <a:spcPct val="80000"/>
              </a:lnSpc>
              <a:spcBef>
                <a:spcPct val="20000"/>
              </a:spcBef>
              <a:buFont typeface="Arial" charset="0"/>
              <a:buChar char="–"/>
            </a:pPr>
            <a:r>
              <a:rPr lang="en-US" sz="1500">
                <a:latin typeface="Calibri" pitchFamily="34" charset="0"/>
              </a:rPr>
              <a:t>The degradation of the materials revealing the </a:t>
            </a:r>
            <a:r>
              <a:rPr lang="en-US" sz="1500" b="1">
                <a:latin typeface="Calibri" pitchFamily="34" charset="0"/>
              </a:rPr>
              <a:t>environmental</a:t>
            </a:r>
            <a:r>
              <a:rPr lang="en-US" sz="1500">
                <a:latin typeface="Calibri" pitchFamily="34" charset="0"/>
              </a:rPr>
              <a:t> </a:t>
            </a:r>
            <a:r>
              <a:rPr lang="en-US" sz="1500" b="1">
                <a:latin typeface="Calibri" pitchFamily="34" charset="0"/>
              </a:rPr>
              <a:t>conditions of past preservation</a:t>
            </a:r>
          </a:p>
          <a:p>
            <a:pPr marL="342900" indent="-342900">
              <a:lnSpc>
                <a:spcPct val="80000"/>
              </a:lnSpc>
              <a:spcBef>
                <a:spcPct val="20000"/>
              </a:spcBef>
              <a:buFont typeface="Arial" charset="0"/>
              <a:buChar char="•"/>
            </a:pPr>
            <a:r>
              <a:rPr lang="en-US" sz="1700">
                <a:latin typeface="Calibri" pitchFamily="34" charset="0"/>
              </a:rPr>
              <a:t>Simulation module</a:t>
            </a:r>
          </a:p>
          <a:p>
            <a:pPr marL="742950" lvl="1" indent="-285750">
              <a:lnSpc>
                <a:spcPct val="80000"/>
              </a:lnSpc>
              <a:spcBef>
                <a:spcPct val="20000"/>
              </a:spcBef>
              <a:buFont typeface="Arial" charset="0"/>
              <a:buChar char="–"/>
            </a:pPr>
            <a:r>
              <a:rPr lang="en-US" sz="1500">
                <a:latin typeface="Calibri" pitchFamily="34" charset="0"/>
              </a:rPr>
              <a:t>Support the multi-sensorial platform in order to </a:t>
            </a:r>
            <a:r>
              <a:rPr lang="en-US" sz="1500" b="1">
                <a:latin typeface="Calibri" pitchFamily="34" charset="0"/>
              </a:rPr>
              <a:t>identify</a:t>
            </a:r>
            <a:r>
              <a:rPr lang="en-US" sz="1500">
                <a:latin typeface="Calibri" pitchFamily="34" charset="0"/>
              </a:rPr>
              <a:t> the degraded materials</a:t>
            </a:r>
          </a:p>
          <a:p>
            <a:pPr marL="742950" lvl="1" indent="-285750">
              <a:lnSpc>
                <a:spcPct val="80000"/>
              </a:lnSpc>
              <a:spcBef>
                <a:spcPct val="20000"/>
              </a:spcBef>
              <a:buFont typeface="Arial" charset="0"/>
              <a:buChar char="–"/>
            </a:pPr>
            <a:r>
              <a:rPr lang="en-US" sz="1500">
                <a:latin typeface="Calibri" pitchFamily="34" charset="0"/>
              </a:rPr>
              <a:t>Support the multi-sensorial platform in order to </a:t>
            </a:r>
            <a:r>
              <a:rPr lang="en-US" sz="1500" b="1">
                <a:latin typeface="Calibri" pitchFamily="34" charset="0"/>
              </a:rPr>
              <a:t>discriminate</a:t>
            </a:r>
            <a:r>
              <a:rPr lang="en-US" sz="1500">
                <a:latin typeface="Calibri" pitchFamily="34" charset="0"/>
              </a:rPr>
              <a:t> features in surface morphology</a:t>
            </a:r>
          </a:p>
          <a:p>
            <a:pPr marL="742950" lvl="1" indent="-285750">
              <a:lnSpc>
                <a:spcPct val="80000"/>
              </a:lnSpc>
              <a:spcBef>
                <a:spcPct val="20000"/>
              </a:spcBef>
              <a:buFont typeface="Arial" charset="0"/>
              <a:buChar char="–"/>
            </a:pPr>
            <a:r>
              <a:rPr lang="en-US" sz="1500">
                <a:latin typeface="Calibri" pitchFamily="34" charset="0"/>
              </a:rPr>
              <a:t>Support the daily </a:t>
            </a:r>
            <a:r>
              <a:rPr lang="en-US" sz="1500" b="1">
                <a:latin typeface="Calibri" pitchFamily="34" charset="0"/>
              </a:rPr>
              <a:t>practice of eye’s inspection</a:t>
            </a:r>
          </a:p>
          <a:p>
            <a:pPr marL="342900" indent="-342900">
              <a:lnSpc>
                <a:spcPct val="80000"/>
              </a:lnSpc>
              <a:spcBef>
                <a:spcPct val="20000"/>
              </a:spcBef>
              <a:buFont typeface="Arial" charset="0"/>
              <a:buChar char="•"/>
            </a:pPr>
            <a:r>
              <a:rPr lang="en-US" sz="1700">
                <a:latin typeface="Calibri" pitchFamily="34" charset="0"/>
              </a:rPr>
              <a:t>Visual Volumetric &amp; Surface Reconstruction and 3D printing</a:t>
            </a:r>
          </a:p>
          <a:p>
            <a:pPr marL="742950" lvl="1" indent="-285750">
              <a:lnSpc>
                <a:spcPct val="80000"/>
              </a:lnSpc>
              <a:spcBef>
                <a:spcPct val="20000"/>
              </a:spcBef>
              <a:buFont typeface="Arial" charset="0"/>
              <a:buChar char="–"/>
            </a:pPr>
            <a:r>
              <a:rPr lang="en-US" sz="1500">
                <a:latin typeface="Calibri" pitchFamily="34" charset="0"/>
              </a:rPr>
              <a:t>The </a:t>
            </a:r>
            <a:r>
              <a:rPr lang="en-US" sz="1500" b="1">
                <a:latin typeface="Calibri" pitchFamily="34" charset="0"/>
              </a:rPr>
              <a:t>overall</a:t>
            </a:r>
            <a:r>
              <a:rPr lang="en-US" sz="1500">
                <a:latin typeface="Calibri" pitchFamily="34" charset="0"/>
              </a:rPr>
              <a:t> </a:t>
            </a:r>
            <a:r>
              <a:rPr lang="en-US" sz="1500" b="1">
                <a:latin typeface="Calibri" pitchFamily="34" charset="0"/>
              </a:rPr>
              <a:t>‘adventure’</a:t>
            </a:r>
            <a:r>
              <a:rPr lang="en-US" sz="1500">
                <a:latin typeface="Calibri" pitchFamily="34" charset="0"/>
              </a:rPr>
              <a:t> of the object in time and in space through the 3D visualization model</a:t>
            </a:r>
          </a:p>
          <a:p>
            <a:pPr marL="742950" lvl="1" indent="-285750">
              <a:lnSpc>
                <a:spcPct val="80000"/>
              </a:lnSpc>
              <a:spcBef>
                <a:spcPct val="20000"/>
              </a:spcBef>
              <a:buFont typeface="Arial" charset="0"/>
              <a:buChar char="–"/>
            </a:pPr>
            <a:r>
              <a:rPr lang="en-US" sz="1500" b="1">
                <a:latin typeface="Calibri" pitchFamily="34" charset="0"/>
              </a:rPr>
              <a:t>Fine</a:t>
            </a:r>
            <a:r>
              <a:rPr lang="en-US" sz="1500">
                <a:latin typeface="Calibri" pitchFamily="34" charset="0"/>
              </a:rPr>
              <a:t> </a:t>
            </a:r>
            <a:r>
              <a:rPr lang="en-US" sz="1500" b="1">
                <a:latin typeface="Calibri" pitchFamily="34" charset="0"/>
              </a:rPr>
              <a:t>guidance</a:t>
            </a:r>
            <a:r>
              <a:rPr lang="en-US" sz="1500">
                <a:latin typeface="Calibri" pitchFamily="34" charset="0"/>
              </a:rPr>
              <a:t> to the conservator / restorer to curate accurately the painted art object</a:t>
            </a:r>
          </a:p>
          <a:p>
            <a:pPr marL="742950" lvl="1" indent="-285750">
              <a:lnSpc>
                <a:spcPct val="80000"/>
              </a:lnSpc>
              <a:spcBef>
                <a:spcPct val="20000"/>
              </a:spcBef>
              <a:buFont typeface="Arial" charset="0"/>
              <a:buChar char="–"/>
            </a:pPr>
            <a:r>
              <a:rPr lang="en-US" sz="1500" b="1">
                <a:latin typeface="Calibri" pitchFamily="34" charset="0"/>
              </a:rPr>
              <a:t>Document</a:t>
            </a:r>
            <a:r>
              <a:rPr lang="en-US" sz="1500">
                <a:latin typeface="Calibri" pitchFamily="34" charset="0"/>
              </a:rPr>
              <a:t> </a:t>
            </a:r>
            <a:r>
              <a:rPr lang="en-US" sz="1500" b="1">
                <a:latin typeface="Calibri" pitchFamily="34" charset="0"/>
              </a:rPr>
              <a:t>the</a:t>
            </a:r>
            <a:r>
              <a:rPr lang="en-US" sz="1500">
                <a:latin typeface="Calibri" pitchFamily="34" charset="0"/>
              </a:rPr>
              <a:t> </a:t>
            </a:r>
            <a:r>
              <a:rPr lang="en-US" sz="1500" b="1">
                <a:latin typeface="Calibri" pitchFamily="34" charset="0"/>
              </a:rPr>
              <a:t>history</a:t>
            </a:r>
            <a:r>
              <a:rPr lang="en-US" sz="1500">
                <a:latin typeface="Calibri" pitchFamily="34" charset="0"/>
              </a:rPr>
              <a:t> of surface artifact through the 3D visualization model</a:t>
            </a:r>
          </a:p>
          <a:p>
            <a:pPr marL="742950" lvl="1" indent="-285750">
              <a:lnSpc>
                <a:spcPct val="80000"/>
              </a:lnSpc>
              <a:spcBef>
                <a:spcPct val="20000"/>
              </a:spcBef>
              <a:buFont typeface="Arial" charset="0"/>
              <a:buChar char="–"/>
            </a:pPr>
            <a:r>
              <a:rPr lang="en-US" sz="1500">
                <a:latin typeface="Calibri" pitchFamily="34" charset="0"/>
              </a:rPr>
              <a:t>Support choices of the conservator to preserve the artifact and </a:t>
            </a:r>
            <a:r>
              <a:rPr lang="en-US" sz="1500" b="1">
                <a:latin typeface="Calibri" pitchFamily="34" charset="0"/>
              </a:rPr>
              <a:t>guide</a:t>
            </a:r>
            <a:r>
              <a:rPr lang="en-US" sz="1500">
                <a:latin typeface="Calibri" pitchFamily="34" charset="0"/>
              </a:rPr>
              <a:t> </a:t>
            </a:r>
            <a:r>
              <a:rPr lang="en-US" sz="1500" b="1">
                <a:latin typeface="Calibri" pitchFamily="34" charset="0"/>
              </a:rPr>
              <a:t>treatments</a:t>
            </a:r>
          </a:p>
          <a:p>
            <a:pPr marL="742950" lvl="1" indent="-285750">
              <a:lnSpc>
                <a:spcPct val="80000"/>
              </a:lnSpc>
              <a:spcBef>
                <a:spcPct val="20000"/>
              </a:spcBef>
              <a:buFont typeface="Arial" charset="0"/>
              <a:buChar char="–"/>
            </a:pPr>
            <a:r>
              <a:rPr lang="en-US" sz="1500" b="1">
                <a:latin typeface="Calibri" pitchFamily="34" charset="0"/>
              </a:rPr>
              <a:t>Replica</a:t>
            </a:r>
            <a:r>
              <a:rPr lang="en-US" sz="1500">
                <a:latin typeface="Calibri" pitchFamily="34" charset="0"/>
              </a:rPr>
              <a:t> of the object and restoration phases for educational use, exhibitions and events</a:t>
            </a:r>
          </a:p>
        </p:txBody>
      </p:sp>
      <p:sp>
        <p:nvSpPr>
          <p:cNvPr id="2" name="Date Placeholder 1"/>
          <p:cNvSpPr>
            <a:spLocks noGrp="1"/>
          </p:cNvSpPr>
          <p:nvPr>
            <p:ph type="dt" sz="half" idx="10"/>
          </p:nvPr>
        </p:nvSpPr>
        <p:spPr>
          <a:xfrm>
            <a:off x="163286" y="6537324"/>
            <a:ext cx="1143000" cy="244475"/>
          </a:xfrm>
        </p:spPr>
        <p:txBody>
          <a:bodyPr/>
          <a:lstStyle/>
          <a:p>
            <a:pPr>
              <a:defRPr/>
            </a:pPr>
            <a:r>
              <a:rPr lang="en-US" dirty="0" smtClean="0"/>
              <a:t>05/10/2016</a:t>
            </a:r>
            <a:endParaRPr lang="en-US" dirty="0"/>
          </a:p>
        </p:txBody>
      </p:sp>
      <p:sp>
        <p:nvSpPr>
          <p:cNvPr id="3" name="Footer Placeholder 2"/>
          <p:cNvSpPr>
            <a:spLocks noGrp="1"/>
          </p:cNvSpPr>
          <p:nvPr>
            <p:ph type="ftr" sz="quarter" idx="11"/>
          </p:nvPr>
        </p:nvSpPr>
        <p:spPr>
          <a:xfrm>
            <a:off x="1567543" y="6537325"/>
            <a:ext cx="6096000" cy="244475"/>
          </a:xfrm>
        </p:spPr>
        <p:txBody>
          <a:bodyPr/>
          <a:lstStyle/>
          <a:p>
            <a:pPr>
              <a:defRPr/>
            </a:pPr>
            <a:r>
              <a:rPr lang="en-US" dirty="0" smtClean="0"/>
              <a:t>14</a:t>
            </a:r>
            <a:r>
              <a:rPr lang="en-US" baseline="30000" dirty="0" smtClean="0"/>
              <a:t>th</a:t>
            </a:r>
            <a:r>
              <a:rPr lang="en-US" dirty="0" smtClean="0"/>
              <a:t> EUROGRAPHICS Workshop on Graphics and Cultural Heritage, Genova  Italy, 5-7 October 2016</a:t>
            </a:r>
            <a:endParaRPr lang="en-US" dirty="0"/>
          </a:p>
        </p:txBody>
      </p:sp>
      <p:sp>
        <p:nvSpPr>
          <p:cNvPr id="7" name="Slide Number Placeholder 6"/>
          <p:cNvSpPr>
            <a:spLocks noGrp="1"/>
          </p:cNvSpPr>
          <p:nvPr>
            <p:ph type="sldNum" sz="quarter" idx="12"/>
          </p:nvPr>
        </p:nvSpPr>
        <p:spPr/>
        <p:txBody>
          <a:bodyPr/>
          <a:lstStyle/>
          <a:p>
            <a:pPr>
              <a:defRPr/>
            </a:pPr>
            <a:fld id="{96C015F1-ADC7-4E30-90EC-7724DA3CF281}" type="slidenum">
              <a:rPr lang="en-US" smtClean="0"/>
              <a:pPr>
                <a:defRPr/>
              </a:pPr>
              <a:t>20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5" name="Title 1"/>
          <p:cNvSpPr>
            <a:spLocks noGrp="1"/>
          </p:cNvSpPr>
          <p:nvPr>
            <p:ph type="title"/>
          </p:nvPr>
        </p:nvSpPr>
        <p:spPr>
          <a:xfrm>
            <a:off x="2133600" y="152400"/>
            <a:ext cx="6858000" cy="762000"/>
          </a:xfrm>
        </p:spPr>
        <p:txBody>
          <a:bodyPr/>
          <a:lstStyle/>
          <a:p>
            <a:pPr eaLnBrk="1" hangingPunct="1"/>
            <a:r>
              <a:rPr lang="en-US" altLang="el-GR" smtClean="0"/>
              <a:t>Objectives (1/2)</a:t>
            </a:r>
            <a:endParaRPr lang="en-US" smtClean="0"/>
          </a:p>
        </p:txBody>
      </p:sp>
      <p:sp>
        <p:nvSpPr>
          <p:cNvPr id="3" name="Content Placeholder 2"/>
          <p:cNvSpPr>
            <a:spLocks noGrp="1"/>
          </p:cNvSpPr>
          <p:nvPr>
            <p:ph idx="1"/>
          </p:nvPr>
        </p:nvSpPr>
        <p:spPr>
          <a:xfrm>
            <a:off x="152400" y="1066800"/>
            <a:ext cx="8839200" cy="5486400"/>
          </a:xfrm>
        </p:spPr>
        <p:txBody>
          <a:bodyPr rtlCol="0">
            <a:normAutofit fontScale="62500" lnSpcReduction="20000"/>
          </a:bodyPr>
          <a:lstStyle/>
          <a:p>
            <a:pPr eaLnBrk="1" fontAlgn="auto" hangingPunct="1">
              <a:spcAft>
                <a:spcPts val="0"/>
              </a:spcAft>
              <a:buFont typeface="Arial" panose="020B0604020202020204" pitchFamily="34" charset="0"/>
              <a:buChar char="•"/>
              <a:defRPr/>
            </a:pPr>
            <a:r>
              <a:rPr lang="en-US" b="1" i="1" u="sng" dirty="0"/>
              <a:t>Objective 1</a:t>
            </a:r>
            <a:r>
              <a:rPr lang="en-US" b="1" i="1" dirty="0"/>
              <a:t>: </a:t>
            </a:r>
            <a:r>
              <a:rPr lang="en-US" dirty="0"/>
              <a:t>…to provide an </a:t>
            </a:r>
            <a:r>
              <a:rPr lang="en-US" b="1" dirty="0"/>
              <a:t>integrated, portable </a:t>
            </a:r>
            <a:r>
              <a:rPr lang="en-US" dirty="0"/>
              <a:t>solution based on a </a:t>
            </a:r>
            <a:r>
              <a:rPr lang="en-US" b="1" dirty="0"/>
              <a:t>modular </a:t>
            </a:r>
            <a:r>
              <a:rPr lang="en-US" dirty="0"/>
              <a:t>architecture, for accurate (i.e</a:t>
            </a:r>
            <a:r>
              <a:rPr lang="en-US" dirty="0" smtClean="0"/>
              <a:t>. via </a:t>
            </a:r>
            <a:r>
              <a:rPr lang="en-US" dirty="0"/>
              <a:t>a dedicated </a:t>
            </a:r>
            <a:r>
              <a:rPr lang="en-US" b="1" dirty="0"/>
              <a:t>motorized mechanical arm</a:t>
            </a:r>
            <a:r>
              <a:rPr lang="en-US" dirty="0"/>
              <a:t>) </a:t>
            </a:r>
            <a:r>
              <a:rPr lang="en-US" b="1" dirty="0"/>
              <a:t>multi-sensorial 3D scanning </a:t>
            </a:r>
            <a:r>
              <a:rPr lang="en-US" dirty="0"/>
              <a:t>and efficient </a:t>
            </a:r>
            <a:r>
              <a:rPr lang="en-US" b="1" dirty="0"/>
              <a:t>automatic </a:t>
            </a:r>
            <a:r>
              <a:rPr lang="en-US" b="1" dirty="0" smtClean="0"/>
              <a:t>digitization </a:t>
            </a:r>
            <a:r>
              <a:rPr lang="en-US" dirty="0" smtClean="0"/>
              <a:t>of </a:t>
            </a:r>
            <a:r>
              <a:rPr lang="en-US" dirty="0"/>
              <a:t>a big variety of cultural/heritage assets even </a:t>
            </a:r>
            <a:r>
              <a:rPr lang="en-US" b="1" dirty="0"/>
              <a:t>in situ</a:t>
            </a:r>
            <a:r>
              <a:rPr lang="en-US" dirty="0"/>
              <a:t>, </a:t>
            </a:r>
            <a:r>
              <a:rPr lang="en-US" dirty="0" smtClean="0"/>
              <a:t> supporting </a:t>
            </a:r>
            <a:r>
              <a:rPr lang="en-US" dirty="0"/>
              <a:t>among others </a:t>
            </a:r>
            <a:r>
              <a:rPr lang="en-US" b="1" dirty="0"/>
              <a:t>material </a:t>
            </a:r>
            <a:r>
              <a:rPr lang="en-US" b="1" dirty="0" smtClean="0"/>
              <a:t>identification and </a:t>
            </a:r>
            <a:r>
              <a:rPr lang="en-US" b="1" dirty="0"/>
              <a:t>both surface and volumetric diagnosis</a:t>
            </a:r>
            <a:r>
              <a:rPr lang="en-US" dirty="0" smtClean="0"/>
              <a:t>.</a:t>
            </a:r>
          </a:p>
          <a:p>
            <a:pPr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r>
              <a:rPr lang="en-US" b="1" i="1" u="sng" dirty="0"/>
              <a:t>Objective 2</a:t>
            </a:r>
            <a:r>
              <a:rPr lang="en-US" b="1" i="1" dirty="0"/>
              <a:t>: </a:t>
            </a:r>
            <a:r>
              <a:rPr lang="en-US" dirty="0"/>
              <a:t>…to apply a </a:t>
            </a:r>
            <a:r>
              <a:rPr lang="en-US" b="1" dirty="0"/>
              <a:t>hierarchical approach for 3D reconstruction </a:t>
            </a:r>
            <a:r>
              <a:rPr lang="en-US" dirty="0"/>
              <a:t>of the object via the successive </a:t>
            </a:r>
            <a:r>
              <a:rPr lang="en-US" dirty="0" smtClean="0"/>
              <a:t>collection and </a:t>
            </a:r>
            <a:r>
              <a:rPr lang="en-US" dirty="0"/>
              <a:t>utilization of the </a:t>
            </a:r>
            <a:r>
              <a:rPr lang="en-US" b="1" dirty="0"/>
              <a:t>multi-sensorial data </a:t>
            </a:r>
            <a:r>
              <a:rPr lang="en-US" dirty="0"/>
              <a:t>in an order of </a:t>
            </a:r>
            <a:r>
              <a:rPr lang="en-US" dirty="0" smtClean="0"/>
              <a:t> increasing </a:t>
            </a:r>
            <a:r>
              <a:rPr lang="en-US" dirty="0"/>
              <a:t>resolution and </a:t>
            </a:r>
            <a:r>
              <a:rPr lang="en-US" b="1" dirty="0"/>
              <a:t>infiltration </a:t>
            </a:r>
            <a:r>
              <a:rPr lang="en-US" dirty="0"/>
              <a:t>factor</a:t>
            </a:r>
            <a:r>
              <a:rPr lang="en-US" dirty="0" smtClean="0"/>
              <a:t>, making </a:t>
            </a:r>
            <a:r>
              <a:rPr lang="en-US" dirty="0"/>
              <a:t>thus, possible, to </a:t>
            </a:r>
            <a:r>
              <a:rPr lang="en-US" b="1" dirty="0"/>
              <a:t>render </a:t>
            </a:r>
            <a:r>
              <a:rPr lang="en-US" dirty="0"/>
              <a:t>the object in a </a:t>
            </a:r>
            <a:r>
              <a:rPr lang="en-US" b="1" dirty="0"/>
              <a:t>multi-layered way</a:t>
            </a:r>
            <a:r>
              <a:rPr lang="en-US" dirty="0"/>
              <a:t>, so as to facilitate its deployment in </a:t>
            </a:r>
            <a:r>
              <a:rPr lang="en-US" b="1" dirty="0" smtClean="0"/>
              <a:t>analysis and </a:t>
            </a:r>
            <a:r>
              <a:rPr lang="en-US" b="1" dirty="0"/>
              <a:t>3D printing </a:t>
            </a:r>
            <a:r>
              <a:rPr lang="en-US" dirty="0" smtClean="0"/>
              <a:t>procedures</a:t>
            </a:r>
          </a:p>
          <a:p>
            <a:pPr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r>
              <a:rPr lang="en-US" b="1" i="1" u="sng" dirty="0"/>
              <a:t>Objective 3</a:t>
            </a:r>
            <a:r>
              <a:rPr lang="en-US" b="1" i="1" dirty="0"/>
              <a:t>: </a:t>
            </a:r>
            <a:r>
              <a:rPr lang="en-US" dirty="0"/>
              <a:t>…to create </a:t>
            </a:r>
            <a:r>
              <a:rPr lang="en-US" b="1" dirty="0"/>
              <a:t>high precision </a:t>
            </a:r>
            <a:r>
              <a:rPr lang="en-US" dirty="0"/>
              <a:t>and </a:t>
            </a:r>
            <a:r>
              <a:rPr lang="en-US" b="1" dirty="0"/>
              <a:t>realistic digital surrogates </a:t>
            </a:r>
            <a:r>
              <a:rPr lang="en-US" dirty="0"/>
              <a:t>of the cultural assets by also </a:t>
            </a:r>
            <a:r>
              <a:rPr lang="en-US" dirty="0" smtClean="0"/>
              <a:t>providing detailed </a:t>
            </a:r>
            <a:r>
              <a:rPr lang="en-US" dirty="0"/>
              <a:t>insight regarding both the </a:t>
            </a:r>
            <a:r>
              <a:rPr lang="en-US" b="1" dirty="0"/>
              <a:t>surface but also the volumetric structure</a:t>
            </a:r>
            <a:r>
              <a:rPr lang="en-US" dirty="0"/>
              <a:t>, </a:t>
            </a:r>
            <a:r>
              <a:rPr lang="en-US" b="1" dirty="0"/>
              <a:t>material composition </a:t>
            </a:r>
            <a:r>
              <a:rPr lang="en-US" dirty="0" smtClean="0"/>
              <a:t>and </a:t>
            </a:r>
            <a:r>
              <a:rPr lang="en-US" b="1" dirty="0" smtClean="0"/>
              <a:t>shape </a:t>
            </a:r>
            <a:r>
              <a:rPr lang="en-US" b="1" dirty="0"/>
              <a:t>and structure </a:t>
            </a:r>
            <a:r>
              <a:rPr lang="en-US" dirty="0"/>
              <a:t>of the underlying materials, so as to render them visible to the unaided eye either via </a:t>
            </a:r>
            <a:r>
              <a:rPr lang="en-US" dirty="0" smtClean="0"/>
              <a:t>occlusion capable </a:t>
            </a:r>
            <a:r>
              <a:rPr lang="en-US" b="1" dirty="0"/>
              <a:t>visualization techniques </a:t>
            </a:r>
            <a:r>
              <a:rPr lang="en-US" dirty="0"/>
              <a:t>or </a:t>
            </a:r>
            <a:r>
              <a:rPr lang="en-US" b="1" dirty="0"/>
              <a:t>via transparent multi-material 3D printing</a:t>
            </a:r>
            <a:r>
              <a:rPr lang="en-US" dirty="0" smtClean="0"/>
              <a:t>.</a:t>
            </a:r>
          </a:p>
          <a:p>
            <a:pPr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r>
              <a:rPr lang="en-US" b="1" i="1" u="sng" dirty="0"/>
              <a:t>Objective 4</a:t>
            </a:r>
            <a:r>
              <a:rPr lang="en-US" b="1" i="1" dirty="0"/>
              <a:t>: </a:t>
            </a:r>
            <a:r>
              <a:rPr lang="en-US" dirty="0"/>
              <a:t>…to apply systematic study and methodical </a:t>
            </a:r>
            <a:r>
              <a:rPr lang="en-US" b="1" dirty="0"/>
              <a:t>material analysis </a:t>
            </a:r>
            <a:r>
              <a:rPr lang="en-US" dirty="0"/>
              <a:t>through state-of-the-art </a:t>
            </a:r>
            <a:r>
              <a:rPr lang="en-US" dirty="0" smtClean="0"/>
              <a:t>laboratory techniques</a:t>
            </a:r>
            <a:r>
              <a:rPr lang="en-US" dirty="0"/>
              <a:t>, so as to understand the heterogeneous nature and complex structures, to identify the broad and </a:t>
            </a:r>
            <a:r>
              <a:rPr lang="en-US" dirty="0" smtClean="0"/>
              <a:t>varied class </a:t>
            </a:r>
            <a:r>
              <a:rPr lang="en-US" dirty="0"/>
              <a:t>of materials and to understand their </a:t>
            </a:r>
            <a:r>
              <a:rPr lang="en-US" b="1" dirty="0"/>
              <a:t>degradation mechanisms over time</a:t>
            </a:r>
            <a:r>
              <a:rPr lang="en-US" dirty="0"/>
              <a:t>, targeting to the </a:t>
            </a:r>
            <a:r>
              <a:rPr lang="en-US" b="1" dirty="0" smtClean="0"/>
              <a:t>extraction </a:t>
            </a:r>
            <a:r>
              <a:rPr lang="en-US" dirty="0" smtClean="0"/>
              <a:t>of </a:t>
            </a:r>
            <a:r>
              <a:rPr lang="en-US" dirty="0"/>
              <a:t>the appropriate parameters </a:t>
            </a:r>
            <a:r>
              <a:rPr lang="en-US" dirty="0" smtClean="0"/>
              <a:t>able to accurately describe </a:t>
            </a:r>
            <a:r>
              <a:rPr lang="en-US" b="1" dirty="0" smtClean="0"/>
              <a:t>context-</a:t>
            </a:r>
            <a:r>
              <a:rPr lang="en-US" b="1" dirty="0" err="1" smtClean="0"/>
              <a:t>dependant</a:t>
            </a:r>
            <a:r>
              <a:rPr lang="en-US" b="1" dirty="0" smtClean="0"/>
              <a:t> ageing models per material</a:t>
            </a:r>
            <a:r>
              <a:rPr lang="en-US" dirty="0" smtClean="0"/>
              <a:t>.</a:t>
            </a:r>
          </a:p>
        </p:txBody>
      </p:sp>
      <p:sp>
        <p:nvSpPr>
          <p:cNvPr id="4" name="Date Placeholder 3"/>
          <p:cNvSpPr>
            <a:spLocks noGrp="1"/>
          </p:cNvSpPr>
          <p:nvPr>
            <p:ph type="dt" sz="quarter" idx="10"/>
          </p:nvPr>
        </p:nvSpPr>
        <p:spPr/>
        <p:txBody>
          <a:bodyPr/>
          <a:lstStyle/>
          <a:p>
            <a:pPr>
              <a:defRPr/>
            </a:pPr>
            <a:r>
              <a:rPr lang="en-US" smtClean="0"/>
              <a:t>05/10/2016</a:t>
            </a:r>
            <a:endParaRPr lang="en-US"/>
          </a:p>
        </p:txBody>
      </p:sp>
      <p:sp>
        <p:nvSpPr>
          <p:cNvPr id="5" name="Footer Placeholder 4"/>
          <p:cNvSpPr>
            <a:spLocks noGrp="1"/>
          </p:cNvSpPr>
          <p:nvPr>
            <p:ph type="ftr" sz="quarter" idx="11"/>
          </p:nvPr>
        </p:nvSpPr>
        <p:spPr/>
        <p:txBody>
          <a:bodyPr/>
          <a:lstStyle/>
          <a:p>
            <a:pPr>
              <a:defRPr/>
            </a:pPr>
            <a:r>
              <a:rPr lang="en-US" smtClean="0"/>
              <a:t>14th EUROGRAPHICS Workshop on Graphics and Cultural Heritage, Genova  Italy, 5-7 October 2016</a:t>
            </a:r>
            <a:endParaRPr lang="en-US" dirty="0"/>
          </a:p>
        </p:txBody>
      </p:sp>
      <p:sp>
        <p:nvSpPr>
          <p:cNvPr id="6" name="Slide Number Placeholder 5"/>
          <p:cNvSpPr>
            <a:spLocks noGrp="1"/>
          </p:cNvSpPr>
          <p:nvPr>
            <p:ph type="sldNum" sz="quarter" idx="12"/>
          </p:nvPr>
        </p:nvSpPr>
        <p:spPr/>
        <p:txBody>
          <a:bodyPr/>
          <a:lstStyle/>
          <a:p>
            <a:pPr>
              <a:defRPr/>
            </a:pPr>
            <a:fld id="{205E4059-98F8-40D5-8D94-C86C39FA791E}" type="slidenum">
              <a:rPr lang="en-US"/>
              <a:pPr>
                <a:defRPr/>
              </a:pPr>
              <a:t>21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9" name="Title 1"/>
          <p:cNvSpPr>
            <a:spLocks noGrp="1"/>
          </p:cNvSpPr>
          <p:nvPr>
            <p:ph type="title"/>
          </p:nvPr>
        </p:nvSpPr>
        <p:spPr>
          <a:xfrm>
            <a:off x="2133600" y="152400"/>
            <a:ext cx="6858000" cy="762000"/>
          </a:xfrm>
        </p:spPr>
        <p:txBody>
          <a:bodyPr/>
          <a:lstStyle/>
          <a:p>
            <a:pPr eaLnBrk="1" hangingPunct="1"/>
            <a:r>
              <a:rPr lang="en-US" altLang="el-GR" smtClean="0"/>
              <a:t>Objectives (2/2)</a:t>
            </a:r>
            <a:endParaRPr lang="en-US" smtClean="0"/>
          </a:p>
        </p:txBody>
      </p:sp>
      <p:sp>
        <p:nvSpPr>
          <p:cNvPr id="3" name="Content Placeholder 2"/>
          <p:cNvSpPr>
            <a:spLocks noGrp="1"/>
          </p:cNvSpPr>
          <p:nvPr>
            <p:ph idx="1"/>
          </p:nvPr>
        </p:nvSpPr>
        <p:spPr>
          <a:xfrm>
            <a:off x="152400" y="1066800"/>
            <a:ext cx="8839200" cy="5486400"/>
          </a:xfrm>
        </p:spPr>
        <p:txBody>
          <a:bodyPr rtlCol="0">
            <a:normAutofit fontScale="62500" lnSpcReduction="20000"/>
          </a:bodyPr>
          <a:lstStyle/>
          <a:p>
            <a:pPr eaLnBrk="1" fontAlgn="auto" hangingPunct="1">
              <a:spcAft>
                <a:spcPts val="0"/>
              </a:spcAft>
              <a:buFont typeface="Arial" panose="020B0604020202020204" pitchFamily="34" charset="0"/>
              <a:buChar char="•"/>
              <a:defRPr/>
            </a:pPr>
            <a:r>
              <a:rPr lang="en-US" b="1" i="1" u="sng" dirty="0" smtClean="0"/>
              <a:t>Objective </a:t>
            </a:r>
            <a:r>
              <a:rPr lang="en-US" b="1" i="1" u="sng" dirty="0"/>
              <a:t>5</a:t>
            </a:r>
            <a:r>
              <a:rPr lang="en-US" b="1" i="1" dirty="0"/>
              <a:t>: </a:t>
            </a:r>
            <a:r>
              <a:rPr lang="en-US" dirty="0"/>
              <a:t>…to </a:t>
            </a:r>
            <a:r>
              <a:rPr lang="en-US" b="1" dirty="0"/>
              <a:t>spatiotemporally (4D) simulate </a:t>
            </a:r>
            <a:r>
              <a:rPr lang="en-US" b="1" dirty="0" err="1"/>
              <a:t>uni</a:t>
            </a:r>
            <a:r>
              <a:rPr lang="en-US" b="1" dirty="0"/>
              <a:t>-material models </a:t>
            </a:r>
            <a:r>
              <a:rPr lang="en-US" dirty="0"/>
              <a:t>individually based on certain </a:t>
            </a:r>
            <a:r>
              <a:rPr lang="en-US" dirty="0" smtClean="0"/>
              <a:t>environmental phenomenon </a:t>
            </a:r>
            <a:r>
              <a:rPr lang="en-US" dirty="0"/>
              <a:t>modeling (i.e. context-dependent), so as to </a:t>
            </a:r>
            <a:r>
              <a:rPr lang="en-US" b="1" dirty="0"/>
              <a:t>collectively render imminent </a:t>
            </a:r>
            <a:r>
              <a:rPr lang="en-US" b="1" dirty="0" smtClean="0"/>
              <a:t>degradation effects </a:t>
            </a:r>
            <a:r>
              <a:rPr lang="en-US" b="1" dirty="0"/>
              <a:t>on the multi-material cultural objects </a:t>
            </a:r>
            <a:r>
              <a:rPr lang="en-US" dirty="0"/>
              <a:t>in an attempt to </a:t>
            </a:r>
            <a:r>
              <a:rPr lang="en-US" b="1" dirty="0"/>
              <a:t>predict and to recreate the appearance </a:t>
            </a:r>
            <a:r>
              <a:rPr lang="en-US" b="1" dirty="0" smtClean="0"/>
              <a:t>of the </a:t>
            </a:r>
            <a:r>
              <a:rPr lang="en-US" b="1" dirty="0"/>
              <a:t>cultural object in specific times in the future </a:t>
            </a:r>
            <a:r>
              <a:rPr lang="en-US" dirty="0"/>
              <a:t>or even to perform </a:t>
            </a:r>
            <a:r>
              <a:rPr lang="en-US" b="1" dirty="0"/>
              <a:t>reverse engineering </a:t>
            </a:r>
            <a:r>
              <a:rPr lang="en-US" dirty="0"/>
              <a:t>so as to </a:t>
            </a:r>
            <a:r>
              <a:rPr lang="en-US" dirty="0" smtClean="0"/>
              <a:t>achieve the </a:t>
            </a:r>
            <a:r>
              <a:rPr lang="en-US" b="1" dirty="0"/>
              <a:t>automatic restoration</a:t>
            </a:r>
            <a:r>
              <a:rPr lang="en-US" dirty="0"/>
              <a:t>, reaching even </a:t>
            </a:r>
            <a:r>
              <a:rPr lang="en-US" b="1" dirty="0"/>
              <a:t>back to its original shape</a:t>
            </a:r>
            <a:r>
              <a:rPr lang="en-US" dirty="0" smtClean="0"/>
              <a:t>.</a:t>
            </a:r>
          </a:p>
          <a:p>
            <a:pPr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r>
              <a:rPr lang="en-US" b="1" i="1" u="sng" dirty="0"/>
              <a:t>Objective 6</a:t>
            </a:r>
            <a:r>
              <a:rPr lang="en-US" b="1" i="1" dirty="0"/>
              <a:t>: </a:t>
            </a:r>
            <a:r>
              <a:rPr lang="en-US" dirty="0"/>
              <a:t>…to </a:t>
            </a:r>
            <a:r>
              <a:rPr lang="en-US" b="1" dirty="0"/>
              <a:t>indicate</a:t>
            </a:r>
            <a:r>
              <a:rPr lang="en-US" dirty="0"/>
              <a:t>, the invisible to an unaided eye, </a:t>
            </a:r>
            <a:r>
              <a:rPr lang="en-US" b="1" dirty="0"/>
              <a:t>spots/segments </a:t>
            </a:r>
            <a:r>
              <a:rPr lang="en-US" dirty="0"/>
              <a:t>of the cultural object that are </a:t>
            </a:r>
            <a:r>
              <a:rPr lang="en-US" dirty="0" smtClean="0"/>
              <a:t>in </a:t>
            </a:r>
            <a:r>
              <a:rPr lang="en-US" b="1" dirty="0" smtClean="0"/>
              <a:t>eminent </a:t>
            </a:r>
            <a:r>
              <a:rPr lang="en-US" b="1" dirty="0"/>
              <a:t>conservation </a:t>
            </a:r>
            <a:r>
              <a:rPr lang="en-US" dirty="0"/>
              <a:t>need and require </a:t>
            </a:r>
            <a:r>
              <a:rPr lang="en-US" b="1" dirty="0"/>
              <a:t>special care</a:t>
            </a:r>
            <a:r>
              <a:rPr lang="en-US" dirty="0"/>
              <a:t>, while to simultaneously </a:t>
            </a:r>
            <a:r>
              <a:rPr lang="en-US" b="1" dirty="0"/>
              <a:t>provide suggestions </a:t>
            </a:r>
            <a:r>
              <a:rPr lang="en-US" dirty="0"/>
              <a:t>by a </a:t>
            </a:r>
            <a:r>
              <a:rPr lang="en-US" dirty="0" smtClean="0"/>
              <a:t>dedicated </a:t>
            </a:r>
            <a:r>
              <a:rPr lang="en-US" b="1" dirty="0" smtClean="0"/>
              <a:t>Decision </a:t>
            </a:r>
            <a:r>
              <a:rPr lang="en-US" b="1" dirty="0"/>
              <a:t>Support System (DSS), </a:t>
            </a:r>
            <a:r>
              <a:rPr lang="en-US" dirty="0"/>
              <a:t>regarding the most </a:t>
            </a:r>
            <a:r>
              <a:rPr lang="en-US" b="1" dirty="0"/>
              <a:t>appropriate conservation method </a:t>
            </a:r>
            <a:r>
              <a:rPr lang="en-US" dirty="0"/>
              <a:t>that should </a:t>
            </a:r>
            <a:r>
              <a:rPr lang="en-US" dirty="0" smtClean="0"/>
              <a:t>be followed</a:t>
            </a:r>
            <a:r>
              <a:rPr lang="en-US" dirty="0"/>
              <a:t>, in the most </a:t>
            </a:r>
            <a:r>
              <a:rPr lang="en-US" b="1" dirty="0"/>
              <a:t>comprehensive and analytic </a:t>
            </a:r>
            <a:r>
              <a:rPr lang="en-US" dirty="0"/>
              <a:t>way to the conservator via </a:t>
            </a:r>
            <a:r>
              <a:rPr lang="en-US" b="1" dirty="0"/>
              <a:t>enhanced interactive </a:t>
            </a:r>
            <a:r>
              <a:rPr lang="en-US" b="1" dirty="0" smtClean="0"/>
              <a:t>visualization methods</a:t>
            </a:r>
            <a:r>
              <a:rPr lang="en-US" dirty="0"/>
              <a:t>, for both </a:t>
            </a:r>
            <a:r>
              <a:rPr lang="en-US" b="1" dirty="0"/>
              <a:t>gaining </a:t>
            </a:r>
            <a:r>
              <a:rPr lang="en-US" dirty="0"/>
              <a:t>from </a:t>
            </a:r>
            <a:r>
              <a:rPr lang="en-US" b="1" dirty="0"/>
              <a:t>human intelligence </a:t>
            </a:r>
            <a:r>
              <a:rPr lang="en-US" dirty="0"/>
              <a:t>and allowing </a:t>
            </a:r>
            <a:r>
              <a:rPr lang="en-US" b="1" dirty="0"/>
              <a:t>metadata </a:t>
            </a:r>
            <a:r>
              <a:rPr lang="en-US" dirty="0" smtClean="0"/>
              <a:t>collection/updating</a:t>
            </a:r>
          </a:p>
          <a:p>
            <a:pPr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r>
              <a:rPr lang="en-US" b="1" i="1" u="sng" dirty="0"/>
              <a:t>Objective 7</a:t>
            </a:r>
            <a:r>
              <a:rPr lang="en-US" b="1" i="1" dirty="0"/>
              <a:t>: </a:t>
            </a:r>
            <a:r>
              <a:rPr lang="en-US" dirty="0"/>
              <a:t>…to </a:t>
            </a:r>
            <a:r>
              <a:rPr lang="en-US" b="1" dirty="0"/>
              <a:t>validate </a:t>
            </a:r>
            <a:r>
              <a:rPr lang="en-US" dirty="0"/>
              <a:t>the aforementioned actions on </a:t>
            </a:r>
            <a:r>
              <a:rPr lang="en-US" b="1" dirty="0"/>
              <a:t>real case scenarios </a:t>
            </a:r>
            <a:r>
              <a:rPr lang="en-US" dirty="0"/>
              <a:t>involving </a:t>
            </a:r>
            <a:r>
              <a:rPr lang="en-US" b="1" dirty="0"/>
              <a:t>heterogeneous </a:t>
            </a:r>
            <a:r>
              <a:rPr lang="en-US" b="1" dirty="0" smtClean="0"/>
              <a:t>objects of </a:t>
            </a:r>
            <a:r>
              <a:rPr lang="en-US" b="1" dirty="0"/>
              <a:t>various sizes and materials</a:t>
            </a:r>
            <a:r>
              <a:rPr lang="en-US" dirty="0"/>
              <a:t>, as well as to identify probable research challenges for the </a:t>
            </a:r>
            <a:r>
              <a:rPr lang="en-US" dirty="0" smtClean="0"/>
              <a:t>future</a:t>
            </a:r>
          </a:p>
          <a:p>
            <a:pPr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r>
              <a:rPr lang="en-US" b="1" i="1" u="sng" dirty="0"/>
              <a:t>Objective 8</a:t>
            </a:r>
            <a:r>
              <a:rPr lang="en-US" b="1" i="1" dirty="0"/>
              <a:t>: </a:t>
            </a:r>
            <a:r>
              <a:rPr lang="en-US" dirty="0"/>
              <a:t>…to </a:t>
            </a:r>
            <a:r>
              <a:rPr lang="en-US" b="1" dirty="0"/>
              <a:t>enhance the accessibility of the digitized cultural objects </a:t>
            </a:r>
            <a:r>
              <a:rPr lang="en-US" dirty="0"/>
              <a:t>(along with the outcomes of </a:t>
            </a:r>
            <a:r>
              <a:rPr lang="en-US" dirty="0" smtClean="0"/>
              <a:t>the project</a:t>
            </a:r>
            <a:r>
              <a:rPr lang="en-US" dirty="0"/>
              <a:t>) to both the </a:t>
            </a:r>
            <a:r>
              <a:rPr lang="en-US" b="1" dirty="0"/>
              <a:t>scientific community, </a:t>
            </a:r>
            <a:r>
              <a:rPr lang="en-US" dirty="0"/>
              <a:t>the field experts </a:t>
            </a:r>
            <a:r>
              <a:rPr lang="en-US" b="1" dirty="0"/>
              <a:t>and the general public </a:t>
            </a:r>
            <a:r>
              <a:rPr lang="en-US" dirty="0"/>
              <a:t>via the development of </a:t>
            </a:r>
            <a:r>
              <a:rPr lang="en-US" dirty="0" smtClean="0"/>
              <a:t>a </a:t>
            </a:r>
            <a:r>
              <a:rPr lang="en-US" b="1" dirty="0" smtClean="0"/>
              <a:t>virtual </a:t>
            </a:r>
            <a:r>
              <a:rPr lang="en-US" b="1" dirty="0"/>
              <a:t>model of a museum </a:t>
            </a:r>
            <a:r>
              <a:rPr lang="en-US" dirty="0"/>
              <a:t>where all scanned artifacts will be virtually exposed</a:t>
            </a:r>
          </a:p>
        </p:txBody>
      </p:sp>
      <p:sp>
        <p:nvSpPr>
          <p:cNvPr id="4" name="Date Placeholder 3"/>
          <p:cNvSpPr>
            <a:spLocks noGrp="1"/>
          </p:cNvSpPr>
          <p:nvPr>
            <p:ph type="dt" sz="quarter" idx="10"/>
          </p:nvPr>
        </p:nvSpPr>
        <p:spPr/>
        <p:txBody>
          <a:bodyPr/>
          <a:lstStyle/>
          <a:p>
            <a:pPr>
              <a:defRPr/>
            </a:pPr>
            <a:r>
              <a:rPr lang="en-US" smtClean="0"/>
              <a:t>05/10/2016</a:t>
            </a:r>
            <a:endParaRPr lang="en-US"/>
          </a:p>
        </p:txBody>
      </p:sp>
      <p:sp>
        <p:nvSpPr>
          <p:cNvPr id="5" name="Footer Placeholder 4"/>
          <p:cNvSpPr>
            <a:spLocks noGrp="1"/>
          </p:cNvSpPr>
          <p:nvPr>
            <p:ph type="ftr" sz="quarter" idx="11"/>
          </p:nvPr>
        </p:nvSpPr>
        <p:spPr/>
        <p:txBody>
          <a:bodyPr/>
          <a:lstStyle/>
          <a:p>
            <a:pPr>
              <a:defRPr/>
            </a:pPr>
            <a:r>
              <a:rPr lang="en-US" smtClean="0"/>
              <a:t>14th EUROGRAPHICS Workshop on Graphics and Cultural Heritage, Genova  Italy, 5-7 October 2016</a:t>
            </a:r>
            <a:endParaRPr lang="en-US" dirty="0"/>
          </a:p>
        </p:txBody>
      </p:sp>
      <p:sp>
        <p:nvSpPr>
          <p:cNvPr id="6" name="Slide Number Placeholder 5"/>
          <p:cNvSpPr>
            <a:spLocks noGrp="1"/>
          </p:cNvSpPr>
          <p:nvPr>
            <p:ph type="sldNum" sz="quarter" idx="12"/>
          </p:nvPr>
        </p:nvSpPr>
        <p:spPr/>
        <p:txBody>
          <a:bodyPr/>
          <a:lstStyle/>
          <a:p>
            <a:pPr>
              <a:defRPr/>
            </a:pPr>
            <a:fld id="{50E6F45A-BB0D-43CF-8841-7294D082B454}" type="slidenum">
              <a:rPr lang="en-US"/>
              <a:pPr>
                <a:defRPr/>
              </a:pPr>
              <a:t>22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a:xfrm>
            <a:off x="2133600" y="152400"/>
            <a:ext cx="6858000" cy="762000"/>
          </a:xfrm>
        </p:spPr>
        <p:txBody>
          <a:bodyPr/>
          <a:lstStyle/>
          <a:p>
            <a:pPr algn="r" eaLnBrk="1" hangingPunct="1"/>
            <a:r>
              <a:rPr lang="en-US" sz="3200" b="1" smtClean="0"/>
              <a:t>Challenges by the REFLECTIVE-7 Call</a:t>
            </a:r>
            <a:endParaRPr lang="en-US" sz="3600" b="1" smtClean="0"/>
          </a:p>
        </p:txBody>
      </p:sp>
      <p:sp>
        <p:nvSpPr>
          <p:cNvPr id="20482" name="Content Placeholder 2"/>
          <p:cNvSpPr>
            <a:spLocks noGrp="1"/>
          </p:cNvSpPr>
          <p:nvPr>
            <p:ph idx="4294967295"/>
          </p:nvPr>
        </p:nvSpPr>
        <p:spPr>
          <a:xfrm>
            <a:off x="152400" y="1219200"/>
            <a:ext cx="8839200" cy="5211763"/>
          </a:xfrm>
        </p:spPr>
        <p:txBody>
          <a:bodyPr/>
          <a:lstStyle/>
          <a:p>
            <a:pPr eaLnBrk="1" hangingPunct="1"/>
            <a:r>
              <a:rPr lang="en-GB" sz="2000" b="1" dirty="0" smtClean="0"/>
              <a:t>Interdisciplinary</a:t>
            </a:r>
            <a:r>
              <a:rPr lang="en-GB" sz="2000" dirty="0" smtClean="0"/>
              <a:t>, inter-technology </a:t>
            </a:r>
            <a:r>
              <a:rPr lang="en-GB" sz="2000" b="1" dirty="0" smtClean="0"/>
              <a:t>collaborations</a:t>
            </a:r>
            <a:r>
              <a:rPr lang="en-GB" sz="2000" dirty="0" smtClean="0"/>
              <a:t>.</a:t>
            </a:r>
          </a:p>
          <a:p>
            <a:pPr eaLnBrk="1" hangingPunct="1"/>
            <a:r>
              <a:rPr lang="en-GB" sz="2000" b="1" dirty="0" smtClean="0"/>
              <a:t>Documentation</a:t>
            </a:r>
            <a:r>
              <a:rPr lang="en-GB" sz="2000" dirty="0" smtClean="0"/>
              <a:t> of Cultural Assets to enhance the </a:t>
            </a:r>
            <a:r>
              <a:rPr lang="en-GB" sz="2000" b="1" dirty="0" smtClean="0"/>
              <a:t>understanding</a:t>
            </a:r>
            <a:r>
              <a:rPr lang="en-GB" sz="2000" dirty="0" smtClean="0"/>
              <a:t> of </a:t>
            </a:r>
            <a:r>
              <a:rPr lang="en-GB" sz="2000" b="1" dirty="0" smtClean="0"/>
              <a:t>Cultural</a:t>
            </a:r>
            <a:r>
              <a:rPr lang="en-GB" sz="2000" dirty="0" smtClean="0"/>
              <a:t> </a:t>
            </a:r>
            <a:r>
              <a:rPr lang="en-GB" sz="2000" b="1" dirty="0" smtClean="0"/>
              <a:t>Heritage (CH)</a:t>
            </a:r>
            <a:r>
              <a:rPr lang="en-GB" sz="2000" dirty="0" smtClean="0"/>
              <a:t>.</a:t>
            </a:r>
          </a:p>
          <a:p>
            <a:pPr eaLnBrk="1" hangingPunct="1"/>
            <a:r>
              <a:rPr lang="en-GB" sz="2000" dirty="0" smtClean="0"/>
              <a:t>Digital models to become the representation </a:t>
            </a:r>
            <a:r>
              <a:rPr lang="en-GB" sz="2000" b="1" dirty="0" smtClean="0"/>
              <a:t>forever</a:t>
            </a:r>
            <a:r>
              <a:rPr lang="en-GB" sz="2000" dirty="0" smtClean="0"/>
              <a:t>, for </a:t>
            </a:r>
            <a:r>
              <a:rPr lang="en-GB" sz="2000" b="1" dirty="0" smtClean="0"/>
              <a:t>everybody</a:t>
            </a:r>
            <a:r>
              <a:rPr lang="en-GB" sz="2000" dirty="0" smtClean="0"/>
              <a:t>, from </a:t>
            </a:r>
            <a:r>
              <a:rPr lang="en-GB" sz="2000" b="1" dirty="0" smtClean="0"/>
              <a:t>everywhere</a:t>
            </a:r>
            <a:r>
              <a:rPr lang="en-GB" sz="2000" dirty="0" smtClean="0"/>
              <a:t>.</a:t>
            </a:r>
          </a:p>
          <a:p>
            <a:pPr eaLnBrk="1" hangingPunct="1"/>
            <a:r>
              <a:rPr lang="en-GB" sz="2000" dirty="0" smtClean="0"/>
              <a:t>Tools for </a:t>
            </a:r>
            <a:r>
              <a:rPr lang="en-GB" sz="2000" b="1" dirty="0" smtClean="0"/>
              <a:t>automated 3D modelling </a:t>
            </a:r>
            <a:r>
              <a:rPr lang="en-GB" sz="2000" dirty="0" smtClean="0"/>
              <a:t>and analysis of CH assets.</a:t>
            </a:r>
          </a:p>
          <a:p>
            <a:pPr eaLnBrk="1" hangingPunct="1"/>
            <a:r>
              <a:rPr lang="en-GB" sz="2000" dirty="0" smtClean="0"/>
              <a:t>Beyond </a:t>
            </a:r>
            <a:r>
              <a:rPr lang="en-GB" sz="2000" dirty="0" err="1" smtClean="0"/>
              <a:t>SoA</a:t>
            </a:r>
            <a:r>
              <a:rPr lang="en-GB" sz="2000" dirty="0" smtClean="0"/>
              <a:t> </a:t>
            </a:r>
            <a:r>
              <a:rPr lang="en-GB" sz="2000" b="1" dirty="0" smtClean="0"/>
              <a:t>3D representations </a:t>
            </a:r>
            <a:r>
              <a:rPr lang="en-GB" sz="2000" dirty="0" smtClean="0"/>
              <a:t>supporting information.</a:t>
            </a:r>
          </a:p>
          <a:p>
            <a:pPr eaLnBrk="1" hangingPunct="1"/>
            <a:r>
              <a:rPr lang="en-GB" sz="2000" dirty="0" smtClean="0"/>
              <a:t>Integration/linking, shape-related </a:t>
            </a:r>
            <a:r>
              <a:rPr lang="en-GB" sz="2000" b="1" dirty="0" smtClean="0"/>
              <a:t>analysis</a:t>
            </a:r>
            <a:r>
              <a:rPr lang="en-GB" sz="2000" dirty="0" smtClean="0"/>
              <a:t>, etc., adding thus, a laboratory dimension to </a:t>
            </a:r>
            <a:r>
              <a:rPr lang="en-GB" sz="2000" b="1" dirty="0" smtClean="0"/>
              <a:t>on-site</a:t>
            </a:r>
            <a:r>
              <a:rPr lang="en-GB" sz="2000" dirty="0" smtClean="0"/>
              <a:t> explorations.</a:t>
            </a:r>
          </a:p>
          <a:p>
            <a:pPr eaLnBrk="1" hangingPunct="1"/>
            <a:r>
              <a:rPr lang="en-GB" sz="2000" b="1" dirty="0" smtClean="0"/>
              <a:t>Standard formats </a:t>
            </a:r>
            <a:r>
              <a:rPr lang="en-GB" sz="2000" dirty="0" smtClean="0"/>
              <a:t>for the semantic-aware 3D modelling of Europe's cultural heritage.</a:t>
            </a:r>
          </a:p>
          <a:p>
            <a:pPr eaLnBrk="1" hangingPunct="1"/>
            <a:r>
              <a:rPr lang="en-GB" sz="2000" b="1" dirty="0" smtClean="0"/>
              <a:t>Digital reconstructions </a:t>
            </a:r>
            <a:r>
              <a:rPr lang="en-GB" sz="2000" dirty="0" smtClean="0"/>
              <a:t>to be provided in interoperable formats</a:t>
            </a:r>
            <a:endParaRPr lang="en-US" sz="2000" dirty="0" smtClean="0"/>
          </a:p>
          <a:p>
            <a:pPr eaLnBrk="1" hangingPunct="1"/>
            <a:r>
              <a:rPr lang="en-GB" sz="2000" dirty="0" smtClean="0"/>
              <a:t>Standardisation activities for the </a:t>
            </a:r>
            <a:r>
              <a:rPr lang="en-GB" sz="2000" b="1" dirty="0" smtClean="0"/>
              <a:t>applicability</a:t>
            </a:r>
            <a:r>
              <a:rPr lang="en-GB" sz="2000" dirty="0" smtClean="0"/>
              <a:t>, </a:t>
            </a:r>
            <a:r>
              <a:rPr lang="en-GB" sz="2000" b="1" dirty="0" smtClean="0"/>
              <a:t>usability</a:t>
            </a:r>
            <a:r>
              <a:rPr lang="en-GB" sz="2000" dirty="0" smtClean="0"/>
              <a:t> and </a:t>
            </a:r>
            <a:r>
              <a:rPr lang="en-GB" sz="2000" b="1" dirty="0" smtClean="0"/>
              <a:t>sustainability</a:t>
            </a:r>
            <a:r>
              <a:rPr lang="en-GB" sz="2000" dirty="0" smtClean="0"/>
              <a:t> of the 3D models.</a:t>
            </a:r>
          </a:p>
        </p:txBody>
      </p:sp>
      <p:sp>
        <p:nvSpPr>
          <p:cNvPr id="4" name="Date Placeholder 3"/>
          <p:cNvSpPr txBox="1">
            <a:spLocks noGrp="1"/>
          </p:cNvSpPr>
          <p:nvPr/>
        </p:nvSpPr>
        <p:spPr>
          <a:xfrm>
            <a:off x="152400" y="6537325"/>
            <a:ext cx="1143000" cy="244475"/>
          </a:xfrm>
          <a:prstGeom prst="rect">
            <a:avLst/>
          </a:prstGeom>
          <a:noFill/>
        </p:spPr>
        <p:txBody>
          <a:bodyPr anchor="ctr"/>
          <a:lstStyle/>
          <a:p>
            <a:pPr fontAlgn="auto">
              <a:spcBef>
                <a:spcPts val="0"/>
              </a:spcBef>
              <a:spcAft>
                <a:spcPts val="0"/>
              </a:spcAft>
              <a:defRPr/>
            </a:pPr>
            <a:fld id="{314AB8F6-62D5-418C-9AC3-864C737D6101}" type="datetime1">
              <a:rPr lang="en-US" sz="1100">
                <a:solidFill>
                  <a:schemeClr val="tx1">
                    <a:lumMod val="65000"/>
                    <a:lumOff val="35000"/>
                  </a:schemeClr>
                </a:solidFill>
                <a:latin typeface="+mn-lt"/>
                <a:cs typeface="+mn-cs"/>
              </a:rPr>
              <a:pPr fontAlgn="auto">
                <a:spcBef>
                  <a:spcPts val="0"/>
                </a:spcBef>
                <a:spcAft>
                  <a:spcPts val="0"/>
                </a:spcAft>
                <a:defRPr/>
              </a:pPr>
              <a:t>10/5/2016</a:t>
            </a:fld>
            <a:endParaRPr lang="en-US" sz="1100">
              <a:solidFill>
                <a:schemeClr val="tx1">
                  <a:lumMod val="65000"/>
                  <a:lumOff val="35000"/>
                </a:schemeClr>
              </a:solidFill>
              <a:latin typeface="+mn-lt"/>
              <a:cs typeface="+mn-cs"/>
            </a:endParaRPr>
          </a:p>
        </p:txBody>
      </p:sp>
      <p:sp>
        <p:nvSpPr>
          <p:cNvPr id="6" name="Slide Number Placeholder 5"/>
          <p:cNvSpPr txBox="1">
            <a:spLocks noGrp="1"/>
          </p:cNvSpPr>
          <p:nvPr/>
        </p:nvSpPr>
        <p:spPr>
          <a:xfrm>
            <a:off x="7696200" y="6537325"/>
            <a:ext cx="1295400" cy="244475"/>
          </a:xfrm>
          <a:prstGeom prst="rect">
            <a:avLst/>
          </a:prstGeom>
          <a:noFill/>
        </p:spPr>
        <p:txBody>
          <a:bodyPr anchor="ctr"/>
          <a:lstStyle/>
          <a:p>
            <a:pPr algn="r" fontAlgn="auto">
              <a:spcBef>
                <a:spcPts val="0"/>
              </a:spcBef>
              <a:spcAft>
                <a:spcPts val="0"/>
              </a:spcAft>
              <a:defRPr/>
            </a:pPr>
            <a:fld id="{3AC13C08-C557-464E-90C3-EDF54FB55793}" type="slidenum">
              <a:rPr lang="en-US" sz="1100">
                <a:solidFill>
                  <a:schemeClr val="tx1">
                    <a:lumMod val="65000"/>
                    <a:lumOff val="35000"/>
                  </a:schemeClr>
                </a:solidFill>
                <a:latin typeface="+mn-lt"/>
                <a:cs typeface="+mn-cs"/>
              </a:rPr>
              <a:pPr algn="r" fontAlgn="auto">
                <a:spcBef>
                  <a:spcPts val="0"/>
                </a:spcBef>
                <a:spcAft>
                  <a:spcPts val="0"/>
                </a:spcAft>
                <a:defRPr/>
              </a:pPr>
              <a:t>23</a:t>
            </a:fld>
            <a:endParaRPr lang="en-US" sz="1100">
              <a:solidFill>
                <a:schemeClr val="tx1">
                  <a:lumMod val="65000"/>
                  <a:lumOff val="35000"/>
                </a:schemeClr>
              </a:solidFill>
              <a:latin typeface="+mn-lt"/>
              <a:cs typeface="+mn-cs"/>
            </a:endParaRPr>
          </a:p>
        </p:txBody>
      </p:sp>
      <p:sp>
        <p:nvSpPr>
          <p:cNvPr id="2" name="Date Placeholder 1"/>
          <p:cNvSpPr>
            <a:spLocks noGrp="1"/>
          </p:cNvSpPr>
          <p:nvPr>
            <p:ph type="dt" sz="half" idx="10"/>
          </p:nvPr>
        </p:nvSpPr>
        <p:spPr/>
        <p:txBody>
          <a:bodyPr/>
          <a:lstStyle/>
          <a:p>
            <a:pPr>
              <a:defRPr/>
            </a:pPr>
            <a:r>
              <a:rPr lang="en-US" smtClean="0"/>
              <a:t>05/10/2016</a:t>
            </a:r>
            <a:endParaRPr lang="en-US" dirty="0"/>
          </a:p>
        </p:txBody>
      </p:sp>
      <p:sp>
        <p:nvSpPr>
          <p:cNvPr id="3" name="Footer Placeholder 2"/>
          <p:cNvSpPr>
            <a:spLocks noGrp="1"/>
          </p:cNvSpPr>
          <p:nvPr>
            <p:ph type="ftr" sz="quarter" idx="11"/>
          </p:nvPr>
        </p:nvSpPr>
        <p:spPr>
          <a:xfrm>
            <a:off x="1447800" y="6519182"/>
            <a:ext cx="6096000" cy="244475"/>
          </a:xfrm>
        </p:spPr>
        <p:txBody>
          <a:bodyPr/>
          <a:lstStyle/>
          <a:p>
            <a:pPr>
              <a:defRPr/>
            </a:pPr>
            <a:r>
              <a:rPr lang="en-US" dirty="0" smtClean="0"/>
              <a:t>14</a:t>
            </a:r>
            <a:r>
              <a:rPr lang="en-US" baseline="30000" dirty="0" smtClean="0"/>
              <a:t>th</a:t>
            </a:r>
            <a:r>
              <a:rPr lang="en-US" dirty="0" smtClean="0"/>
              <a:t> EUROGRAPHICS Workshop on Graphics and Cultural Heritage, Genova  Italy, 5-7 October 2016</a:t>
            </a:r>
            <a:endParaRPr lang="en-US" dirty="0"/>
          </a:p>
        </p:txBody>
      </p:sp>
      <p:sp>
        <p:nvSpPr>
          <p:cNvPr id="7" name="Slide Number Placeholder 6"/>
          <p:cNvSpPr>
            <a:spLocks noGrp="1"/>
          </p:cNvSpPr>
          <p:nvPr>
            <p:ph type="sldNum" sz="quarter" idx="12"/>
          </p:nvPr>
        </p:nvSpPr>
        <p:spPr/>
        <p:txBody>
          <a:bodyPr/>
          <a:lstStyle/>
          <a:p>
            <a:pPr>
              <a:defRPr/>
            </a:pPr>
            <a:fld id="{96C015F1-ADC7-4E30-90EC-7724DA3CF281}" type="slidenum">
              <a:rPr lang="en-US" smtClean="0"/>
              <a:pPr>
                <a:defRPr/>
              </a:pPr>
              <a:t>23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3" name="Title 1"/>
          <p:cNvSpPr>
            <a:spLocks noGrp="1"/>
          </p:cNvSpPr>
          <p:nvPr>
            <p:ph type="title"/>
          </p:nvPr>
        </p:nvSpPr>
        <p:spPr>
          <a:xfrm>
            <a:off x="2133600" y="152400"/>
            <a:ext cx="6858000" cy="762000"/>
          </a:xfrm>
        </p:spPr>
        <p:txBody>
          <a:bodyPr/>
          <a:lstStyle/>
          <a:p>
            <a:pPr eaLnBrk="1" hangingPunct="1"/>
            <a:r>
              <a:rPr lang="en-US" altLang="el-GR" smtClean="0"/>
              <a:t>Conceptual Architecture</a:t>
            </a:r>
            <a:endParaRPr lang="en-US" smtClean="0"/>
          </a:p>
        </p:txBody>
      </p:sp>
      <p:sp>
        <p:nvSpPr>
          <p:cNvPr id="4" name="Date Placeholder 3"/>
          <p:cNvSpPr>
            <a:spLocks noGrp="1"/>
          </p:cNvSpPr>
          <p:nvPr>
            <p:ph type="dt" sz="quarter" idx="10"/>
          </p:nvPr>
        </p:nvSpPr>
        <p:spPr/>
        <p:txBody>
          <a:bodyPr/>
          <a:lstStyle/>
          <a:p>
            <a:pPr>
              <a:defRPr/>
            </a:pPr>
            <a:r>
              <a:rPr lang="en-US" smtClean="0"/>
              <a:t>05/10/2016</a:t>
            </a:r>
            <a:endParaRPr lang="en-US"/>
          </a:p>
        </p:txBody>
      </p:sp>
      <p:sp>
        <p:nvSpPr>
          <p:cNvPr id="5" name="Footer Placeholder 4"/>
          <p:cNvSpPr>
            <a:spLocks noGrp="1"/>
          </p:cNvSpPr>
          <p:nvPr>
            <p:ph type="ftr" sz="quarter" idx="11"/>
          </p:nvPr>
        </p:nvSpPr>
        <p:spPr/>
        <p:txBody>
          <a:bodyPr/>
          <a:lstStyle/>
          <a:p>
            <a:pPr>
              <a:defRPr/>
            </a:pPr>
            <a:r>
              <a:rPr lang="en-US" smtClean="0"/>
              <a:t>14th EUROGRAPHICS Workshop on Graphics and Cultural Heritage, Genova  Italy, 5-7 October 2016</a:t>
            </a:r>
            <a:endParaRPr lang="en-US" dirty="0"/>
          </a:p>
        </p:txBody>
      </p:sp>
      <p:sp>
        <p:nvSpPr>
          <p:cNvPr id="6" name="Slide Number Placeholder 5"/>
          <p:cNvSpPr>
            <a:spLocks noGrp="1"/>
          </p:cNvSpPr>
          <p:nvPr>
            <p:ph type="sldNum" sz="quarter" idx="12"/>
          </p:nvPr>
        </p:nvSpPr>
        <p:spPr/>
        <p:txBody>
          <a:bodyPr/>
          <a:lstStyle/>
          <a:p>
            <a:pPr>
              <a:defRPr/>
            </a:pPr>
            <a:fld id="{C1F8186F-069C-4638-9F0B-7EA4E50D5FBD}" type="slidenum">
              <a:rPr lang="en-US"/>
              <a:pPr>
                <a:defRPr/>
              </a:pPr>
              <a:t>24</a:t>
            </a:fld>
            <a:endParaRPr lang="en-US"/>
          </a:p>
        </p:txBody>
      </p:sp>
      <p:pic>
        <p:nvPicPr>
          <p:cNvPr id="28677" name="Picture 2"/>
          <p:cNvPicPr>
            <a:picLocks noChangeAspect="1" noChangeArrowheads="1"/>
          </p:cNvPicPr>
          <p:nvPr/>
        </p:nvPicPr>
        <p:blipFill>
          <a:blip r:embed="rId2"/>
          <a:srcRect/>
          <a:stretch>
            <a:fillRect/>
          </a:stretch>
        </p:blipFill>
        <p:spPr bwMode="auto">
          <a:xfrm>
            <a:off x="990600" y="1408113"/>
            <a:ext cx="7412038" cy="454501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858000" cy="762000"/>
          </a:xfrm>
        </p:spPr>
        <p:txBody>
          <a:bodyPr rtlCol="0"/>
          <a:lstStyle/>
          <a:p>
            <a:pPr eaLnBrk="1" fontAlgn="auto" hangingPunct="1">
              <a:spcAft>
                <a:spcPts val="0"/>
              </a:spcAft>
              <a:defRPr/>
            </a:pPr>
            <a:r>
              <a:rPr lang="en-US" altLang="el-GR" dirty="0"/>
              <a:t>Deliverables (1</a:t>
            </a:r>
            <a:r>
              <a:rPr lang="en-US" altLang="el-GR" baseline="30000" dirty="0"/>
              <a:t>st</a:t>
            </a:r>
            <a:r>
              <a:rPr lang="en-US" altLang="el-GR" dirty="0"/>
              <a:t> year)</a:t>
            </a:r>
            <a:r>
              <a:rPr lang="en-US" altLang="el-GR" dirty="0" smtClean="0"/>
              <a:t/>
            </a:r>
            <a:br>
              <a:rPr lang="en-US" altLang="el-GR" dirty="0" smtClean="0"/>
            </a:br>
            <a:r>
              <a:rPr lang="en-US" altLang="el-GR" sz="2800" dirty="0" smtClean="0">
                <a:solidFill>
                  <a:schemeClr val="tx1">
                    <a:lumMod val="50000"/>
                    <a:lumOff val="50000"/>
                  </a:schemeClr>
                </a:solidFill>
              </a:rPr>
              <a:t>WP1</a:t>
            </a:r>
            <a:endParaRPr lang="en-US" sz="2800" dirty="0">
              <a:solidFill>
                <a:schemeClr val="tx1">
                  <a:lumMod val="50000"/>
                  <a:lumOff val="50000"/>
                </a:schemeClr>
              </a:solidFill>
            </a:endParaRPr>
          </a:p>
        </p:txBody>
      </p:sp>
      <p:graphicFrame>
        <p:nvGraphicFramePr>
          <p:cNvPr id="7" name="Content Placeholder 6"/>
          <p:cNvGraphicFramePr>
            <a:graphicFrameLocks noGrp="1"/>
          </p:cNvGraphicFramePr>
          <p:nvPr>
            <p:ph idx="1"/>
          </p:nvPr>
        </p:nvGraphicFramePr>
        <p:xfrm>
          <a:off x="228600" y="1828800"/>
          <a:ext cx="8686800" cy="2590800"/>
        </p:xfrm>
        <a:graphic>
          <a:graphicData uri="http://schemas.openxmlformats.org/drawingml/2006/table">
            <a:tbl>
              <a:tblPr firstRow="1" bandRow="1">
                <a:tableStyleId>{5940675A-B579-460E-94D1-54222C63F5DA}</a:tableStyleId>
              </a:tblPr>
              <a:tblGrid>
                <a:gridCol w="1168225"/>
                <a:gridCol w="4318175"/>
                <a:gridCol w="1219200"/>
                <a:gridCol w="1202383"/>
                <a:gridCol w="778817"/>
              </a:tblGrid>
              <a:tr h="370840">
                <a:tc>
                  <a:txBody>
                    <a:bodyPr/>
                    <a:lstStyle/>
                    <a:p>
                      <a:r>
                        <a:rPr lang="en-US" sz="2000" b="1" dirty="0" smtClean="0"/>
                        <a:t>Del. No. </a:t>
                      </a:r>
                      <a:endParaRPr lang="en-US" sz="2000" b="1" dirty="0"/>
                    </a:p>
                  </a:txBody>
                  <a:tcPr anchor="ctr">
                    <a:solidFill>
                      <a:schemeClr val="tx1">
                        <a:lumMod val="50000"/>
                        <a:lumOff val="50000"/>
                      </a:schemeClr>
                    </a:solidFill>
                  </a:tcPr>
                </a:tc>
                <a:tc>
                  <a:txBody>
                    <a:bodyPr/>
                    <a:lstStyle/>
                    <a:p>
                      <a:r>
                        <a:rPr lang="en-US" sz="2000" b="1" dirty="0" smtClean="0"/>
                        <a:t>Del.</a:t>
                      </a:r>
                      <a:r>
                        <a:rPr lang="en-US" sz="2000" b="1" baseline="0" dirty="0" smtClean="0"/>
                        <a:t> Title</a:t>
                      </a:r>
                      <a:endParaRPr lang="en-US" sz="2000" b="1" dirty="0"/>
                    </a:p>
                  </a:txBody>
                  <a:tcPr anchor="ctr">
                    <a:solidFill>
                      <a:schemeClr val="tx1">
                        <a:lumMod val="50000"/>
                        <a:lumOff val="50000"/>
                      </a:schemeClr>
                    </a:solidFill>
                  </a:tcPr>
                </a:tc>
                <a:tc>
                  <a:txBody>
                    <a:bodyPr/>
                    <a:lstStyle/>
                    <a:p>
                      <a:r>
                        <a:rPr lang="de-DE" sz="2000" b="1" dirty="0" smtClean="0"/>
                        <a:t>T</a:t>
                      </a:r>
                      <a:r>
                        <a:rPr lang="en-US" sz="2000" b="1" dirty="0" err="1" smtClean="0"/>
                        <a:t>ype</a:t>
                      </a:r>
                      <a:r>
                        <a:rPr lang="en-US" sz="2000" b="1" baseline="0" dirty="0" smtClean="0"/>
                        <a:t> - Dis. Level</a:t>
                      </a:r>
                      <a:endParaRPr lang="en-US" sz="2000" b="1" dirty="0"/>
                    </a:p>
                  </a:txBody>
                  <a:tcPr anchor="ctr">
                    <a:solidFill>
                      <a:schemeClr val="tx1">
                        <a:lumMod val="50000"/>
                        <a:lumOff val="50000"/>
                      </a:schemeClr>
                    </a:solidFill>
                  </a:tcPr>
                </a:tc>
                <a:tc>
                  <a:txBody>
                    <a:bodyPr/>
                    <a:lstStyle/>
                    <a:p>
                      <a:r>
                        <a:rPr lang="en-US" sz="2000" b="1" dirty="0" smtClean="0"/>
                        <a:t>Leader</a:t>
                      </a:r>
                      <a:endParaRPr lang="en-US" sz="2000" b="1" dirty="0"/>
                    </a:p>
                  </a:txBody>
                  <a:tcPr anchor="ctr">
                    <a:solidFill>
                      <a:schemeClr val="tx1">
                        <a:lumMod val="50000"/>
                        <a:lumOff val="50000"/>
                      </a:schemeClr>
                    </a:solidFill>
                  </a:tcPr>
                </a:tc>
                <a:tc>
                  <a:txBody>
                    <a:bodyPr/>
                    <a:lstStyle/>
                    <a:p>
                      <a:r>
                        <a:rPr lang="en-US" sz="2000" b="1" dirty="0" smtClean="0"/>
                        <a:t>Due</a:t>
                      </a:r>
                      <a:r>
                        <a:rPr lang="en-US" sz="2000" b="1" baseline="0" dirty="0" smtClean="0"/>
                        <a:t> Date</a:t>
                      </a:r>
                      <a:endParaRPr lang="en-US" sz="2000" b="1" dirty="0"/>
                    </a:p>
                  </a:txBody>
                  <a:tcPr anchor="ctr">
                    <a:solidFill>
                      <a:schemeClr val="tx1">
                        <a:lumMod val="50000"/>
                        <a:lumOff val="50000"/>
                      </a:schemeClr>
                    </a:solidFill>
                  </a:tcPr>
                </a:tc>
              </a:tr>
              <a:tr h="370840">
                <a:tc>
                  <a:txBody>
                    <a:bodyPr/>
                    <a:lstStyle/>
                    <a:p>
                      <a:r>
                        <a:rPr lang="en-US" sz="2000" b="1" dirty="0" smtClean="0"/>
                        <a:t>D1.1</a:t>
                      </a:r>
                      <a:endParaRPr lang="en-US" sz="2000" b="1" dirty="0"/>
                    </a:p>
                  </a:txBody>
                  <a:tcPr/>
                </a:tc>
                <a:tc>
                  <a:txBody>
                    <a:bodyPr/>
                    <a:lstStyle/>
                    <a:p>
                      <a:r>
                        <a:rPr lang="en-US" sz="2000" b="1" dirty="0" smtClean="0"/>
                        <a:t>Project Quality Management</a:t>
                      </a:r>
                      <a:r>
                        <a:rPr lang="en-US" sz="2000" b="1" baseline="0" dirty="0" smtClean="0"/>
                        <a:t> &amp; Risk Assessment Plan</a:t>
                      </a:r>
                      <a:endParaRPr lang="en-US" sz="2000" b="1" dirty="0"/>
                    </a:p>
                  </a:txBody>
                  <a:tcPr/>
                </a:tc>
                <a:tc>
                  <a:txBody>
                    <a:bodyPr/>
                    <a:lstStyle/>
                    <a:p>
                      <a:r>
                        <a:rPr lang="en-US" sz="2000" dirty="0" smtClean="0"/>
                        <a:t>RE - CO</a:t>
                      </a:r>
                      <a:endParaRPr lang="en-US" sz="2000" dirty="0"/>
                    </a:p>
                  </a:txBody>
                  <a:tcPr/>
                </a:tc>
                <a:tc>
                  <a:txBody>
                    <a:bodyPr/>
                    <a:lstStyle/>
                    <a:p>
                      <a:r>
                        <a:rPr lang="en-US" sz="2000" b="1" dirty="0" smtClean="0"/>
                        <a:t>CERTH</a:t>
                      </a:r>
                      <a:endParaRPr lang="en-US" sz="2000" b="1" dirty="0"/>
                    </a:p>
                  </a:txBody>
                  <a:tcPr/>
                </a:tc>
                <a:tc>
                  <a:txBody>
                    <a:bodyPr/>
                    <a:lstStyle/>
                    <a:p>
                      <a:r>
                        <a:rPr lang="en-US" sz="2000" b="1" dirty="0" smtClean="0"/>
                        <a:t>M3</a:t>
                      </a:r>
                      <a:endParaRPr lang="en-US" sz="2000" b="1" dirty="0"/>
                    </a:p>
                  </a:txBody>
                  <a:tcPr/>
                </a:tc>
              </a:tr>
              <a:tr h="370840">
                <a:tc>
                  <a:txBody>
                    <a:bodyPr/>
                    <a:lstStyle/>
                    <a:p>
                      <a:r>
                        <a:rPr lang="en-US" sz="2000" b="1" dirty="0" smtClean="0"/>
                        <a:t>D1.2</a:t>
                      </a:r>
                      <a:endParaRPr lang="en-US" sz="2000" b="1" dirty="0"/>
                    </a:p>
                  </a:txBody>
                  <a:tcPr/>
                </a:tc>
                <a:tc>
                  <a:txBody>
                    <a:bodyPr/>
                    <a:lstStyle/>
                    <a:p>
                      <a:r>
                        <a:rPr lang="en-US" sz="2000" b="1" dirty="0" smtClean="0"/>
                        <a:t>Data Management Plan</a:t>
                      </a:r>
                      <a:endParaRPr lang="en-US" sz="2000" b="1" dirty="0"/>
                    </a:p>
                  </a:txBody>
                  <a:tcPr/>
                </a:tc>
                <a:tc>
                  <a:txBody>
                    <a:bodyPr/>
                    <a:lstStyle/>
                    <a:p>
                      <a:r>
                        <a:rPr lang="en-US" sz="2000" dirty="0" smtClean="0"/>
                        <a:t>RE</a:t>
                      </a:r>
                      <a:r>
                        <a:rPr lang="en-US" sz="2000" baseline="0" dirty="0" smtClean="0"/>
                        <a:t> - PU</a:t>
                      </a:r>
                      <a:endParaRPr lang="en-US" sz="2000" dirty="0"/>
                    </a:p>
                  </a:txBody>
                  <a:tcPr/>
                </a:tc>
                <a:tc>
                  <a:txBody>
                    <a:bodyPr/>
                    <a:lstStyle/>
                    <a:p>
                      <a:r>
                        <a:rPr lang="en-US" sz="2000" b="1" dirty="0" smtClean="0"/>
                        <a:t>OF-ADC</a:t>
                      </a:r>
                      <a:endParaRPr lang="en-US" sz="2000" b="1" dirty="0"/>
                    </a:p>
                  </a:txBody>
                  <a:tcPr/>
                </a:tc>
                <a:tc>
                  <a:txBody>
                    <a:bodyPr/>
                    <a:lstStyle/>
                    <a:p>
                      <a:r>
                        <a:rPr lang="en-US" sz="2000" b="1" dirty="0" smtClean="0"/>
                        <a:t>M6</a:t>
                      </a:r>
                      <a:endParaRPr lang="en-US" sz="2000" b="1" dirty="0"/>
                    </a:p>
                  </a:txBody>
                  <a:tcPr/>
                </a:tc>
              </a:tr>
              <a:tr h="370840">
                <a:tc>
                  <a:txBody>
                    <a:bodyPr/>
                    <a:lstStyle/>
                    <a:p>
                      <a:r>
                        <a:rPr lang="en-US" sz="2000" b="1" dirty="0" smtClean="0"/>
                        <a:t>D1.3</a:t>
                      </a:r>
                      <a:endParaRPr lang="en-US" sz="2000" b="1" dirty="0"/>
                    </a:p>
                  </a:txBody>
                  <a:tcPr/>
                </a:tc>
                <a:tc>
                  <a:txBody>
                    <a:bodyPr/>
                    <a:lstStyle/>
                    <a:p>
                      <a:r>
                        <a:rPr lang="en-US" sz="2000" b="1" dirty="0" smtClean="0"/>
                        <a:t>Ethical Issues Manual</a:t>
                      </a:r>
                      <a:endParaRPr lang="en-US" sz="2000" b="1" dirty="0"/>
                    </a:p>
                  </a:txBody>
                  <a:tcPr/>
                </a:tc>
                <a:tc>
                  <a:txBody>
                    <a:bodyPr/>
                    <a:lstStyle/>
                    <a:p>
                      <a:r>
                        <a:rPr lang="en-US" sz="2000" dirty="0" smtClean="0"/>
                        <a:t>RE</a:t>
                      </a:r>
                      <a:r>
                        <a:rPr lang="en-US" sz="2000" baseline="0" dirty="0" smtClean="0"/>
                        <a:t> - PU</a:t>
                      </a:r>
                      <a:endParaRPr lang="en-US" sz="2000" dirty="0"/>
                    </a:p>
                  </a:txBody>
                  <a:tcPr/>
                </a:tc>
                <a:tc>
                  <a:txBody>
                    <a:bodyPr/>
                    <a:lstStyle/>
                    <a:p>
                      <a:r>
                        <a:rPr lang="en-US" sz="2000" b="1" dirty="0" smtClean="0"/>
                        <a:t>OF-ADC</a:t>
                      </a:r>
                      <a:endParaRPr lang="en-US" sz="2000" b="1" dirty="0"/>
                    </a:p>
                  </a:txBody>
                  <a:tcPr/>
                </a:tc>
                <a:tc>
                  <a:txBody>
                    <a:bodyPr/>
                    <a:lstStyle/>
                    <a:p>
                      <a:r>
                        <a:rPr lang="en-US" sz="2000" b="1" dirty="0" smtClean="0"/>
                        <a:t>M5</a:t>
                      </a:r>
                      <a:endParaRPr lang="en-US" sz="2000" b="1" dirty="0"/>
                    </a:p>
                  </a:txBody>
                  <a:tcPr/>
                </a:tc>
              </a:tr>
              <a:tr h="370840">
                <a:tc>
                  <a:txBody>
                    <a:bodyPr/>
                    <a:lstStyle/>
                    <a:p>
                      <a:r>
                        <a:rPr lang="en-US" sz="2000" b="1" dirty="0" smtClean="0"/>
                        <a:t>D1.4</a:t>
                      </a:r>
                      <a:endParaRPr lang="en-US" sz="2000" b="1" dirty="0"/>
                    </a:p>
                  </a:txBody>
                  <a:tcPr/>
                </a:tc>
                <a:tc>
                  <a:txBody>
                    <a:bodyPr/>
                    <a:lstStyle/>
                    <a:p>
                      <a:r>
                        <a:rPr lang="en-US" sz="2000" b="1" dirty="0" smtClean="0"/>
                        <a:t>Minutes &amp; Attendance List (1</a:t>
                      </a:r>
                      <a:r>
                        <a:rPr lang="en-US" sz="2000" b="1" baseline="30000" dirty="0" smtClean="0"/>
                        <a:t>st</a:t>
                      </a:r>
                      <a:r>
                        <a:rPr lang="en-US" sz="2000" b="1" dirty="0" smtClean="0"/>
                        <a:t> RP)</a:t>
                      </a:r>
                      <a:endParaRPr lang="en-US" sz="2000" b="1" dirty="0"/>
                    </a:p>
                  </a:txBody>
                  <a:tcPr/>
                </a:tc>
                <a:tc>
                  <a:txBody>
                    <a:bodyPr/>
                    <a:lstStyle/>
                    <a:p>
                      <a:r>
                        <a:rPr lang="en-US" sz="2000" dirty="0" smtClean="0"/>
                        <a:t>RE - CO</a:t>
                      </a:r>
                      <a:endParaRPr lang="en-US" sz="2000" dirty="0"/>
                    </a:p>
                  </a:txBody>
                  <a:tcPr/>
                </a:tc>
                <a:tc>
                  <a:txBody>
                    <a:bodyPr/>
                    <a:lstStyle/>
                    <a:p>
                      <a:r>
                        <a:rPr lang="en-US" sz="2000" b="1" dirty="0" smtClean="0"/>
                        <a:t>CERTH</a:t>
                      </a:r>
                      <a:endParaRPr lang="en-US" sz="2000" b="1" dirty="0"/>
                    </a:p>
                  </a:txBody>
                  <a:tcPr/>
                </a:tc>
                <a:tc>
                  <a:txBody>
                    <a:bodyPr/>
                    <a:lstStyle/>
                    <a:p>
                      <a:r>
                        <a:rPr lang="en-US" sz="2000" b="1" dirty="0" smtClean="0"/>
                        <a:t>M12</a:t>
                      </a:r>
                      <a:endParaRPr lang="en-US" sz="2000" b="1" dirty="0"/>
                    </a:p>
                  </a:txBody>
                  <a:tcPr/>
                </a:tc>
              </a:tr>
            </a:tbl>
          </a:graphicData>
        </a:graphic>
      </p:graphicFrame>
      <p:sp>
        <p:nvSpPr>
          <p:cNvPr id="4" name="Date Placeholder 3"/>
          <p:cNvSpPr>
            <a:spLocks noGrp="1"/>
          </p:cNvSpPr>
          <p:nvPr>
            <p:ph type="dt" sz="quarter" idx="10"/>
          </p:nvPr>
        </p:nvSpPr>
        <p:spPr/>
        <p:txBody>
          <a:bodyPr/>
          <a:lstStyle/>
          <a:p>
            <a:pPr>
              <a:defRPr/>
            </a:pPr>
            <a:r>
              <a:rPr lang="en-US" smtClean="0"/>
              <a:t>05/10/2016</a:t>
            </a:r>
            <a:endParaRPr lang="en-US"/>
          </a:p>
        </p:txBody>
      </p:sp>
      <p:sp>
        <p:nvSpPr>
          <p:cNvPr id="5" name="Footer Placeholder 4"/>
          <p:cNvSpPr>
            <a:spLocks noGrp="1"/>
          </p:cNvSpPr>
          <p:nvPr>
            <p:ph type="ftr" sz="quarter" idx="11"/>
          </p:nvPr>
        </p:nvSpPr>
        <p:spPr/>
        <p:txBody>
          <a:bodyPr/>
          <a:lstStyle/>
          <a:p>
            <a:pPr>
              <a:defRPr/>
            </a:pPr>
            <a:r>
              <a:rPr lang="en-US" smtClean="0"/>
              <a:t>14th EUROGRAPHICS Workshop on Graphics and Cultural Heritage, Genova  Italy, 5-7 October 2016</a:t>
            </a:r>
            <a:endParaRPr lang="en-US" dirty="0"/>
          </a:p>
        </p:txBody>
      </p:sp>
      <p:sp>
        <p:nvSpPr>
          <p:cNvPr id="6" name="Slide Number Placeholder 5"/>
          <p:cNvSpPr>
            <a:spLocks noGrp="1"/>
          </p:cNvSpPr>
          <p:nvPr>
            <p:ph type="sldNum" sz="quarter" idx="12"/>
          </p:nvPr>
        </p:nvSpPr>
        <p:spPr/>
        <p:txBody>
          <a:bodyPr/>
          <a:lstStyle/>
          <a:p>
            <a:pPr>
              <a:defRPr/>
            </a:pPr>
            <a:fld id="{B97C1ACB-94D7-4D55-BAD7-BE7FA6DF1991}" type="slidenum">
              <a:rPr lang="en-US"/>
              <a:pPr>
                <a:defRPr/>
              </a:pPr>
              <a:t>25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Scan4Reco Architecture</a:t>
            </a:r>
            <a:endParaRPr lang="en-US" dirty="0"/>
          </a:p>
        </p:txBody>
      </p:sp>
      <p:sp>
        <p:nvSpPr>
          <p:cNvPr id="4" name="Date Placeholder 3"/>
          <p:cNvSpPr>
            <a:spLocks noGrp="1"/>
          </p:cNvSpPr>
          <p:nvPr>
            <p:ph type="dt" sz="half" idx="10"/>
          </p:nvPr>
        </p:nvSpPr>
        <p:spPr/>
        <p:txBody>
          <a:bodyPr/>
          <a:lstStyle/>
          <a:p>
            <a:pPr>
              <a:defRPr/>
            </a:pPr>
            <a:r>
              <a:rPr lang="en-US" smtClean="0"/>
              <a:t>05/10/2016</a:t>
            </a:r>
            <a:endParaRPr lang="en-US"/>
          </a:p>
        </p:txBody>
      </p:sp>
      <p:sp>
        <p:nvSpPr>
          <p:cNvPr id="5" name="Footer Placeholder 4"/>
          <p:cNvSpPr>
            <a:spLocks noGrp="1"/>
          </p:cNvSpPr>
          <p:nvPr>
            <p:ph type="ftr" sz="quarter" idx="11"/>
          </p:nvPr>
        </p:nvSpPr>
        <p:spPr/>
        <p:txBody>
          <a:bodyPr/>
          <a:lstStyle/>
          <a:p>
            <a:pPr>
              <a:defRPr/>
            </a:pPr>
            <a:r>
              <a:rPr lang="en-US" smtClean="0"/>
              <a:t>14th EUROGRAPHICS Workshop on Graphics and Cultural Heritage, Genova  Italy, 5-7 October 2016</a:t>
            </a:r>
            <a:endParaRPr lang="en-US" dirty="0"/>
          </a:p>
        </p:txBody>
      </p:sp>
      <p:sp>
        <p:nvSpPr>
          <p:cNvPr id="6" name="Slide Number Placeholder 5"/>
          <p:cNvSpPr>
            <a:spLocks noGrp="1"/>
          </p:cNvSpPr>
          <p:nvPr>
            <p:ph type="sldNum" sz="quarter" idx="12"/>
          </p:nvPr>
        </p:nvSpPr>
        <p:spPr/>
        <p:txBody>
          <a:bodyPr/>
          <a:lstStyle/>
          <a:p>
            <a:pPr>
              <a:defRPr/>
            </a:pPr>
            <a:fld id="{96C015F1-ADC7-4E30-90EC-7724DA3CF281}" type="slidenum">
              <a:rPr lang="en-US" smtClean="0"/>
              <a:pPr>
                <a:defRPr/>
              </a:pPr>
              <a:t>26</a:t>
            </a:fld>
            <a:endParaRPr lang="en-US"/>
          </a:p>
        </p:txBody>
      </p:sp>
      <p:pic>
        <p:nvPicPr>
          <p:cNvPr id="7" name="Immagine 2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056" y="1447800"/>
            <a:ext cx="8305800" cy="4648200"/>
          </a:xfrm>
          <a:prstGeom prst="rect">
            <a:avLst/>
          </a:prstGeom>
          <a:noFill/>
        </p:spPr>
      </p:pic>
    </p:spTree>
    <p:extLst>
      <p:ext uri="{BB962C8B-B14F-4D97-AF65-F5344CB8AC3E}">
        <p14:creationId xmlns:p14="http://schemas.microsoft.com/office/powerpoint/2010/main" val="4132992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3" name="Title 1"/>
          <p:cNvSpPr>
            <a:spLocks noGrp="1"/>
          </p:cNvSpPr>
          <p:nvPr>
            <p:ph type="title"/>
          </p:nvPr>
        </p:nvSpPr>
        <p:spPr>
          <a:xfrm>
            <a:off x="2133600" y="152400"/>
            <a:ext cx="6858000" cy="762000"/>
          </a:xfrm>
        </p:spPr>
        <p:txBody>
          <a:bodyPr/>
          <a:lstStyle/>
          <a:p>
            <a:pPr eaLnBrk="1" hangingPunct="1"/>
            <a:r>
              <a:rPr lang="en-US" smtClean="0"/>
              <a:t>Gantt Chart</a:t>
            </a:r>
          </a:p>
        </p:txBody>
      </p:sp>
      <p:sp>
        <p:nvSpPr>
          <p:cNvPr id="4" name="Date Placeholder 3"/>
          <p:cNvSpPr>
            <a:spLocks noGrp="1"/>
          </p:cNvSpPr>
          <p:nvPr>
            <p:ph type="dt" sz="quarter" idx="10"/>
          </p:nvPr>
        </p:nvSpPr>
        <p:spPr/>
        <p:txBody>
          <a:bodyPr/>
          <a:lstStyle/>
          <a:p>
            <a:pPr>
              <a:defRPr/>
            </a:pPr>
            <a:r>
              <a:rPr lang="en-US" smtClean="0"/>
              <a:t>05/10/2016</a:t>
            </a:r>
            <a:endParaRPr lang="en-US"/>
          </a:p>
        </p:txBody>
      </p:sp>
      <p:sp>
        <p:nvSpPr>
          <p:cNvPr id="5" name="Footer Placeholder 4"/>
          <p:cNvSpPr>
            <a:spLocks noGrp="1"/>
          </p:cNvSpPr>
          <p:nvPr>
            <p:ph type="ftr" sz="quarter" idx="11"/>
          </p:nvPr>
        </p:nvSpPr>
        <p:spPr/>
        <p:txBody>
          <a:bodyPr/>
          <a:lstStyle/>
          <a:p>
            <a:pPr>
              <a:defRPr/>
            </a:pPr>
            <a:r>
              <a:rPr lang="en-US" smtClean="0"/>
              <a:t>14th EUROGRAPHICS Workshop on Graphics and Cultural Heritage, Genova  Italy, 5-7 October 2016</a:t>
            </a:r>
            <a:endParaRPr lang="en-US" dirty="0"/>
          </a:p>
        </p:txBody>
      </p:sp>
      <p:sp>
        <p:nvSpPr>
          <p:cNvPr id="6" name="Slide Number Placeholder 5"/>
          <p:cNvSpPr>
            <a:spLocks noGrp="1"/>
          </p:cNvSpPr>
          <p:nvPr>
            <p:ph type="sldNum" sz="quarter" idx="12"/>
          </p:nvPr>
        </p:nvSpPr>
        <p:spPr/>
        <p:txBody>
          <a:bodyPr/>
          <a:lstStyle/>
          <a:p>
            <a:pPr>
              <a:defRPr/>
            </a:pPr>
            <a:fld id="{4462E2FA-C2E1-44F4-9090-B4BE70FC3AEB}" type="slidenum">
              <a:rPr lang="en-US"/>
              <a:pPr>
                <a:defRPr/>
              </a:pPr>
              <a:t>27</a:t>
            </a:fld>
            <a:endParaRPr lang="en-US"/>
          </a:p>
        </p:txBody>
      </p:sp>
      <p:pic>
        <p:nvPicPr>
          <p:cNvPr id="54277" name="Picture 6"/>
          <p:cNvPicPr>
            <a:picLocks noChangeAspect="1" noChangeArrowheads="1"/>
          </p:cNvPicPr>
          <p:nvPr/>
        </p:nvPicPr>
        <p:blipFill>
          <a:blip r:embed="rId2"/>
          <a:srcRect/>
          <a:stretch>
            <a:fillRect/>
          </a:stretch>
        </p:blipFill>
        <p:spPr bwMode="auto">
          <a:xfrm>
            <a:off x="0" y="1143000"/>
            <a:ext cx="9144000" cy="5080000"/>
          </a:xfrm>
          <a:prstGeom prst="rect">
            <a:avLst/>
          </a:prstGeom>
          <a:noFill/>
          <a:ln w="9525">
            <a:noFill/>
            <a:miter lim="800000"/>
            <a:headEnd/>
            <a:tailEnd/>
          </a:ln>
        </p:spPr>
      </p:pic>
      <p:grpSp>
        <p:nvGrpSpPr>
          <p:cNvPr id="13" name="Group 12"/>
          <p:cNvGrpSpPr>
            <a:grpSpLocks/>
          </p:cNvGrpSpPr>
          <p:nvPr/>
        </p:nvGrpSpPr>
        <p:grpSpPr bwMode="auto">
          <a:xfrm>
            <a:off x="4237038" y="1524000"/>
            <a:ext cx="1477962" cy="4648200"/>
            <a:chOff x="4237037" y="1524000"/>
            <a:chExt cx="1477963" cy="4698683"/>
          </a:xfrm>
        </p:grpSpPr>
        <p:cxnSp>
          <p:nvCxnSpPr>
            <p:cNvPr id="54279" name="Straight Connector 55"/>
            <p:cNvCxnSpPr>
              <a:cxnSpLocks noChangeShapeType="1"/>
            </p:cNvCxnSpPr>
            <p:nvPr/>
          </p:nvCxnSpPr>
          <p:spPr bwMode="auto">
            <a:xfrm>
              <a:off x="4876800" y="1524000"/>
              <a:ext cx="0" cy="4698683"/>
            </a:xfrm>
            <a:prstGeom prst="line">
              <a:avLst/>
            </a:prstGeom>
            <a:noFill/>
            <a:ln w="28575" algn="ctr">
              <a:solidFill>
                <a:srgbClr val="FF0000"/>
              </a:solidFill>
              <a:prstDash val="dash"/>
              <a:round/>
              <a:headEnd/>
              <a:tailEnd/>
            </a:ln>
          </p:spPr>
        </p:cxnSp>
        <p:sp>
          <p:nvSpPr>
            <p:cNvPr id="54280" name="Text Box 35"/>
            <p:cNvSpPr txBox="1">
              <a:spLocks noChangeArrowheads="1"/>
            </p:cNvSpPr>
            <p:nvPr/>
          </p:nvSpPr>
          <p:spPr bwMode="auto">
            <a:xfrm>
              <a:off x="4237037" y="5029200"/>
              <a:ext cx="1477963" cy="461665"/>
            </a:xfrm>
            <a:prstGeom prst="rect">
              <a:avLst/>
            </a:prstGeom>
            <a:solidFill>
              <a:srgbClr val="FF9900"/>
            </a:solidFill>
            <a:ln w="31750">
              <a:solidFill>
                <a:srgbClr val="FF0000"/>
              </a:solidFill>
              <a:prstDash val="dash"/>
              <a:miter lim="800000"/>
              <a:headEnd/>
              <a:tailEnd/>
            </a:ln>
          </p:spPr>
          <p:txBody>
            <a:bodyPr>
              <a:spAutoFit/>
            </a:bodyPr>
            <a:lstStyle/>
            <a:p>
              <a:pPr algn="ctr">
                <a:spcBef>
                  <a:spcPct val="50000"/>
                </a:spcBef>
              </a:pPr>
              <a:r>
                <a:rPr lang="en-US" altLang="el-GR" sz="1200" b="1">
                  <a:solidFill>
                    <a:srgbClr val="000000"/>
                  </a:solidFill>
                </a:rPr>
                <a:t>M12             Project Review</a:t>
              </a:r>
              <a:endParaRPr lang="el-GR" altLang="el-GR" sz="1200" b="1">
                <a:solidFill>
                  <a:srgbClr val="0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858000" cy="762000"/>
          </a:xfrm>
        </p:spPr>
        <p:txBody>
          <a:bodyPr rtlCol="0"/>
          <a:lstStyle/>
          <a:p>
            <a:pPr eaLnBrk="1" fontAlgn="auto" hangingPunct="1">
              <a:spcAft>
                <a:spcPts val="0"/>
              </a:spcAft>
              <a:defRPr/>
            </a:pPr>
            <a:r>
              <a:rPr lang="en-GB" altLang="el-GR" dirty="0" smtClean="0"/>
              <a:t>WPs inter-relation</a:t>
            </a:r>
            <a:r>
              <a:rPr lang="en-GB" altLang="el-GR" dirty="0"/>
              <a:t/>
            </a:r>
            <a:br>
              <a:rPr lang="en-GB" altLang="el-GR" dirty="0"/>
            </a:br>
            <a:r>
              <a:rPr lang="en-GB" altLang="el-GR" sz="2800" dirty="0">
                <a:solidFill>
                  <a:schemeClr val="tx1">
                    <a:lumMod val="50000"/>
                    <a:lumOff val="50000"/>
                  </a:schemeClr>
                </a:solidFill>
              </a:rPr>
              <a:t>Pert Diagram</a:t>
            </a:r>
            <a:endParaRPr lang="en-US" dirty="0">
              <a:solidFill>
                <a:schemeClr val="tx1">
                  <a:lumMod val="50000"/>
                  <a:lumOff val="50000"/>
                </a:schemeClr>
              </a:solidFill>
            </a:endParaRPr>
          </a:p>
        </p:txBody>
      </p:sp>
      <p:sp>
        <p:nvSpPr>
          <p:cNvPr id="4" name="Date Placeholder 3"/>
          <p:cNvSpPr>
            <a:spLocks noGrp="1"/>
          </p:cNvSpPr>
          <p:nvPr>
            <p:ph type="dt" sz="quarter" idx="10"/>
          </p:nvPr>
        </p:nvSpPr>
        <p:spPr/>
        <p:txBody>
          <a:bodyPr/>
          <a:lstStyle/>
          <a:p>
            <a:pPr>
              <a:defRPr/>
            </a:pPr>
            <a:r>
              <a:rPr lang="en-US" smtClean="0"/>
              <a:t>05/10/2016</a:t>
            </a:r>
            <a:endParaRPr lang="en-US"/>
          </a:p>
        </p:txBody>
      </p:sp>
      <p:sp>
        <p:nvSpPr>
          <p:cNvPr id="5" name="Footer Placeholder 4"/>
          <p:cNvSpPr>
            <a:spLocks noGrp="1"/>
          </p:cNvSpPr>
          <p:nvPr>
            <p:ph type="ftr" sz="quarter" idx="11"/>
          </p:nvPr>
        </p:nvSpPr>
        <p:spPr/>
        <p:txBody>
          <a:bodyPr/>
          <a:lstStyle/>
          <a:p>
            <a:pPr>
              <a:defRPr/>
            </a:pPr>
            <a:r>
              <a:rPr lang="en-US" smtClean="0"/>
              <a:t>14th EUROGRAPHICS Workshop on Graphics and Cultural Heritage, Genova  Italy, 5-7 October 2016</a:t>
            </a:r>
            <a:endParaRPr lang="en-US" dirty="0"/>
          </a:p>
        </p:txBody>
      </p:sp>
      <p:sp>
        <p:nvSpPr>
          <p:cNvPr id="6" name="Slide Number Placeholder 5"/>
          <p:cNvSpPr>
            <a:spLocks noGrp="1"/>
          </p:cNvSpPr>
          <p:nvPr>
            <p:ph type="sldNum" sz="quarter" idx="12"/>
          </p:nvPr>
        </p:nvSpPr>
        <p:spPr/>
        <p:txBody>
          <a:bodyPr/>
          <a:lstStyle/>
          <a:p>
            <a:pPr>
              <a:defRPr/>
            </a:pPr>
            <a:fld id="{2954CDE3-D3CA-4259-89D8-2D8343F04791}" type="slidenum">
              <a:rPr lang="en-US"/>
              <a:pPr>
                <a:defRPr/>
              </a:pPr>
              <a:t>28</a:t>
            </a:fld>
            <a:endParaRPr lang="en-US"/>
          </a:p>
        </p:txBody>
      </p:sp>
      <p:pic>
        <p:nvPicPr>
          <p:cNvPr id="55303" name="Picture 7"/>
          <p:cNvPicPr>
            <a:picLocks noChangeAspect="1" noChangeArrowheads="1"/>
          </p:cNvPicPr>
          <p:nvPr/>
        </p:nvPicPr>
        <p:blipFill>
          <a:blip r:embed="rId2"/>
          <a:srcRect/>
          <a:stretch>
            <a:fillRect/>
          </a:stretch>
        </p:blipFill>
        <p:spPr bwMode="auto">
          <a:xfrm>
            <a:off x="76200" y="2209800"/>
            <a:ext cx="8991600" cy="314801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858000" cy="762000"/>
          </a:xfrm>
        </p:spPr>
        <p:txBody>
          <a:bodyPr rtlCol="0"/>
          <a:lstStyle/>
          <a:p>
            <a:pPr eaLnBrk="1" fontAlgn="auto" hangingPunct="1">
              <a:spcAft>
                <a:spcPts val="0"/>
              </a:spcAft>
              <a:defRPr/>
            </a:pPr>
            <a:r>
              <a:rPr lang="en-US" altLang="el-GR" dirty="0" smtClean="0"/>
              <a:t>Deliverables (</a:t>
            </a:r>
            <a:r>
              <a:rPr lang="en-US" altLang="el-GR" dirty="0"/>
              <a:t>1</a:t>
            </a:r>
            <a:r>
              <a:rPr lang="en-US" altLang="el-GR" baseline="30000" dirty="0"/>
              <a:t>st</a:t>
            </a:r>
            <a:r>
              <a:rPr lang="en-US" altLang="el-GR" dirty="0"/>
              <a:t> </a:t>
            </a:r>
            <a:r>
              <a:rPr lang="en-US" altLang="el-GR" dirty="0" smtClean="0"/>
              <a:t>year)</a:t>
            </a:r>
            <a:br>
              <a:rPr lang="en-US" altLang="el-GR" dirty="0" smtClean="0"/>
            </a:br>
            <a:r>
              <a:rPr lang="en-US" altLang="el-GR" sz="2800" dirty="0" smtClean="0">
                <a:solidFill>
                  <a:schemeClr val="tx1">
                    <a:lumMod val="50000"/>
                    <a:lumOff val="50000"/>
                  </a:schemeClr>
                </a:solidFill>
              </a:rPr>
              <a:t>WP2</a:t>
            </a:r>
            <a:endParaRPr lang="en-US" sz="2800" dirty="0">
              <a:solidFill>
                <a:schemeClr val="tx1">
                  <a:lumMod val="50000"/>
                  <a:lumOff val="50000"/>
                </a:schemeClr>
              </a:solidFill>
            </a:endParaRPr>
          </a:p>
        </p:txBody>
      </p:sp>
      <p:sp>
        <p:nvSpPr>
          <p:cNvPr id="4" name="Date Placeholder 3"/>
          <p:cNvSpPr>
            <a:spLocks noGrp="1"/>
          </p:cNvSpPr>
          <p:nvPr>
            <p:ph type="dt" sz="quarter" idx="10"/>
          </p:nvPr>
        </p:nvSpPr>
        <p:spPr/>
        <p:txBody>
          <a:bodyPr/>
          <a:lstStyle/>
          <a:p>
            <a:pPr>
              <a:defRPr/>
            </a:pPr>
            <a:r>
              <a:rPr lang="en-US" smtClean="0"/>
              <a:t>05/10/2016</a:t>
            </a:r>
            <a:endParaRPr lang="en-US"/>
          </a:p>
        </p:txBody>
      </p:sp>
      <p:sp>
        <p:nvSpPr>
          <p:cNvPr id="5" name="Footer Placeholder 4"/>
          <p:cNvSpPr>
            <a:spLocks noGrp="1"/>
          </p:cNvSpPr>
          <p:nvPr>
            <p:ph type="ftr" sz="quarter" idx="11"/>
          </p:nvPr>
        </p:nvSpPr>
        <p:spPr/>
        <p:txBody>
          <a:bodyPr/>
          <a:lstStyle/>
          <a:p>
            <a:pPr>
              <a:defRPr/>
            </a:pPr>
            <a:r>
              <a:rPr lang="en-US" smtClean="0"/>
              <a:t>14th EUROGRAPHICS Workshop on Graphics and Cultural Heritage, Genova  Italy, 5-7 October 2016</a:t>
            </a:r>
            <a:endParaRPr lang="en-US" dirty="0"/>
          </a:p>
        </p:txBody>
      </p:sp>
      <p:sp>
        <p:nvSpPr>
          <p:cNvPr id="6" name="Slide Number Placeholder 5"/>
          <p:cNvSpPr>
            <a:spLocks noGrp="1"/>
          </p:cNvSpPr>
          <p:nvPr>
            <p:ph type="sldNum" sz="quarter" idx="12"/>
          </p:nvPr>
        </p:nvSpPr>
        <p:spPr/>
        <p:txBody>
          <a:bodyPr/>
          <a:lstStyle/>
          <a:p>
            <a:pPr>
              <a:defRPr/>
            </a:pPr>
            <a:fld id="{E26C9069-EAF4-4D9F-A83C-9125E24D6436}" type="slidenum">
              <a:rPr lang="en-US"/>
              <a:pPr>
                <a:defRPr/>
              </a:pPr>
              <a:t>29</a:t>
            </a:fld>
            <a:endParaRPr lang="en-US"/>
          </a:p>
        </p:txBody>
      </p:sp>
      <p:graphicFrame>
        <p:nvGraphicFramePr>
          <p:cNvPr id="58412" name="Group 44"/>
          <p:cNvGraphicFramePr>
            <a:graphicFrameLocks noGrp="1"/>
          </p:cNvGraphicFramePr>
          <p:nvPr>
            <p:ph idx="1"/>
          </p:nvPr>
        </p:nvGraphicFramePr>
        <p:xfrm>
          <a:off x="228600" y="1828800"/>
          <a:ext cx="8686800" cy="2590800"/>
        </p:xfrm>
        <a:graphic>
          <a:graphicData uri="http://schemas.openxmlformats.org/drawingml/2006/table">
            <a:tbl>
              <a:tblPr/>
              <a:tblGrid>
                <a:gridCol w="1168400"/>
                <a:gridCol w="4318000"/>
                <a:gridCol w="1219200"/>
                <a:gridCol w="1201738"/>
                <a:gridCol w="779462"/>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Del. No.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Del. Title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Calibri" pitchFamily="34" charset="0"/>
                          <a:cs typeface="Arial" charset="0"/>
                        </a:rPr>
                        <a:t>T</a:t>
                      </a:r>
                      <a:r>
                        <a:rPr kumimoji="0" lang="en-US" sz="2000" b="1" i="0" u="none" strike="noStrike" cap="none" normalizeH="0" baseline="0" smtClean="0">
                          <a:ln>
                            <a:noFill/>
                          </a:ln>
                          <a:solidFill>
                            <a:schemeClr val="tx1"/>
                          </a:solidFill>
                          <a:effectLst/>
                          <a:latin typeface="Calibri" pitchFamily="34" charset="0"/>
                          <a:cs typeface="Arial" charset="0"/>
                        </a:rPr>
                        <a:t>ype - Dis. Level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Leader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Due Date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D2.1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Technology exploration report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charset="0"/>
                        </a:rPr>
                        <a:t>RE - CO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RFSAT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M12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D2.2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System Architecture definition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charset="0"/>
                        </a:rPr>
                        <a:t>RE - PU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CRS4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M9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D2.3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Scientific end-user &amp; public require-ments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charset="0"/>
                        </a:rPr>
                        <a:t>RE - PU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OPIFICIO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M6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D2.4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Initial report on System specifications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charset="0"/>
                        </a:rPr>
                        <a:t>RE - CO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OF-ADC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M12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GB" altLang="el-GR" dirty="0" smtClean="0"/>
              <a:t>Scan4Reco motivation</a:t>
            </a:r>
            <a:endParaRPr lang="en-US" sz="3600" dirty="0" smtClean="0"/>
          </a:p>
        </p:txBody>
      </p:sp>
      <p:sp>
        <p:nvSpPr>
          <p:cNvPr id="19458" name="Content Placeholder 2"/>
          <p:cNvSpPr>
            <a:spLocks noGrp="1"/>
          </p:cNvSpPr>
          <p:nvPr>
            <p:ph idx="1"/>
          </p:nvPr>
        </p:nvSpPr>
        <p:spPr/>
        <p:txBody>
          <a:bodyPr/>
          <a:lstStyle/>
          <a:p>
            <a:pPr marL="0" indent="0" defTabSz="533400" eaLnBrk="1" hangingPunct="1">
              <a:buFont typeface="Arial" charset="0"/>
              <a:buNone/>
            </a:pPr>
            <a:r>
              <a:rPr lang="en-US" sz="2400" dirty="0" smtClean="0"/>
              <a:t>With respect to CH documentation &amp; preservation, the following holds:</a:t>
            </a:r>
          </a:p>
          <a:p>
            <a:pPr marL="617538" lvl="1" defTabSz="533400" eaLnBrk="1" hangingPunct="1"/>
            <a:r>
              <a:rPr lang="en-US" sz="2200" b="1" dirty="0" smtClean="0"/>
              <a:t>enormous European Cultural Heritage </a:t>
            </a:r>
            <a:r>
              <a:rPr lang="en-US" sz="2200" dirty="0" smtClean="0"/>
              <a:t>(CH) including a vast and rich variety of cultural items</a:t>
            </a:r>
          </a:p>
          <a:p>
            <a:pPr marL="617538" lvl="1" defTabSz="533400" eaLnBrk="1" hangingPunct="1"/>
            <a:r>
              <a:rPr lang="en-US" sz="2200" dirty="0" smtClean="0"/>
              <a:t>different </a:t>
            </a:r>
            <a:r>
              <a:rPr lang="en-US" sz="2200" b="1" dirty="0" smtClean="0"/>
              <a:t>materials</a:t>
            </a:r>
            <a:r>
              <a:rPr lang="en-US" sz="2200" dirty="0" smtClean="0"/>
              <a:t> with different </a:t>
            </a:r>
            <a:r>
              <a:rPr lang="en-US" sz="2200" b="1" dirty="0" smtClean="0"/>
              <a:t>ageing patterns</a:t>
            </a:r>
          </a:p>
          <a:p>
            <a:pPr marL="617538" lvl="1" defTabSz="533400" eaLnBrk="1" hangingPunct="1"/>
            <a:r>
              <a:rPr lang="en-US" sz="2200" dirty="0" smtClean="0"/>
              <a:t>different </a:t>
            </a:r>
            <a:r>
              <a:rPr lang="en-US" sz="2200" b="1" dirty="0" smtClean="0"/>
              <a:t>restoration procedures</a:t>
            </a:r>
          </a:p>
          <a:p>
            <a:pPr marL="617538" lvl="1" defTabSz="533400" eaLnBrk="1" hangingPunct="1"/>
            <a:r>
              <a:rPr lang="en-US" sz="2200" b="1" dirty="0" smtClean="0"/>
              <a:t>multi-factorial</a:t>
            </a:r>
            <a:r>
              <a:rPr lang="en-US" sz="2200" dirty="0" smtClean="0"/>
              <a:t> reasons for the CH </a:t>
            </a:r>
            <a:r>
              <a:rPr lang="en-US" sz="2200" b="1" dirty="0" smtClean="0"/>
              <a:t>deterioration</a:t>
            </a:r>
          </a:p>
          <a:p>
            <a:pPr marL="617538" lvl="1" defTabSz="533400" eaLnBrk="1" hangingPunct="1"/>
            <a:r>
              <a:rPr lang="en-US" sz="2200" dirty="0" smtClean="0"/>
              <a:t>lack of detailed &amp; efficiently collectable </a:t>
            </a:r>
            <a:r>
              <a:rPr lang="en-US" sz="2200" b="1" dirty="0" smtClean="0"/>
              <a:t>documentation</a:t>
            </a:r>
          </a:p>
          <a:p>
            <a:pPr marL="617538" lvl="1" defTabSz="533400" eaLnBrk="1" hangingPunct="1"/>
            <a:r>
              <a:rPr lang="en-US" sz="2200" b="1" dirty="0" smtClean="0"/>
              <a:t>enriched 3D representations </a:t>
            </a:r>
            <a:r>
              <a:rPr lang="en-US" sz="2200" dirty="0" smtClean="0"/>
              <a:t>(printed or digital) is valuable for conservators</a:t>
            </a:r>
          </a:p>
          <a:p>
            <a:pPr marL="617538" lvl="1" defTabSz="533400" eaLnBrk="1" hangingPunct="1"/>
            <a:r>
              <a:rPr lang="en-US" sz="2200" dirty="0" smtClean="0"/>
              <a:t>limited </a:t>
            </a:r>
            <a:r>
              <a:rPr lang="en-US" sz="2200" b="1" dirty="0" smtClean="0"/>
              <a:t>accessibility to public</a:t>
            </a:r>
          </a:p>
        </p:txBody>
      </p:sp>
      <p:sp>
        <p:nvSpPr>
          <p:cNvPr id="4" name="Date Placeholder 3"/>
          <p:cNvSpPr>
            <a:spLocks noGrp="1"/>
          </p:cNvSpPr>
          <p:nvPr>
            <p:ph type="dt" sz="half" idx="10"/>
          </p:nvPr>
        </p:nvSpPr>
        <p:spPr/>
        <p:txBody>
          <a:bodyPr/>
          <a:lstStyle/>
          <a:p>
            <a:pPr>
              <a:defRPr/>
            </a:pPr>
            <a:r>
              <a:rPr lang="en-US" smtClean="0"/>
              <a:t>05/10/2016</a:t>
            </a:r>
            <a:endParaRPr lang="en-US"/>
          </a:p>
        </p:txBody>
      </p:sp>
      <p:sp>
        <p:nvSpPr>
          <p:cNvPr id="5" name="Footer Placeholder 4"/>
          <p:cNvSpPr>
            <a:spLocks noGrp="1"/>
          </p:cNvSpPr>
          <p:nvPr>
            <p:ph type="ftr" sz="quarter" idx="11"/>
          </p:nvPr>
        </p:nvSpPr>
        <p:spPr/>
        <p:txBody>
          <a:bodyPr/>
          <a:lstStyle/>
          <a:p>
            <a:pPr>
              <a:defRPr/>
            </a:pPr>
            <a:r>
              <a:rPr lang="en-US" dirty="0" smtClean="0"/>
              <a:t>14th EUROGRAPHICS Workshop on Graphics and Cultural Heritage, Genova  Italy, 5-7 October 2016</a:t>
            </a:r>
            <a:endParaRPr lang="en-US" dirty="0"/>
          </a:p>
        </p:txBody>
      </p:sp>
      <p:sp>
        <p:nvSpPr>
          <p:cNvPr id="6" name="Slide Number Placeholder 5"/>
          <p:cNvSpPr>
            <a:spLocks noGrp="1"/>
          </p:cNvSpPr>
          <p:nvPr>
            <p:ph type="sldNum" sz="quarter" idx="12"/>
          </p:nvPr>
        </p:nvSpPr>
        <p:spPr/>
        <p:txBody>
          <a:bodyPr/>
          <a:lstStyle/>
          <a:p>
            <a:pPr>
              <a:defRPr/>
            </a:pPr>
            <a:fld id="{CDB0E537-AD1D-40F4-8D79-DA700903E834}"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858000" cy="762000"/>
          </a:xfrm>
        </p:spPr>
        <p:txBody>
          <a:bodyPr rtlCol="0"/>
          <a:lstStyle/>
          <a:p>
            <a:pPr eaLnBrk="1" fontAlgn="auto" hangingPunct="1">
              <a:spcAft>
                <a:spcPts val="0"/>
              </a:spcAft>
              <a:defRPr/>
            </a:pPr>
            <a:r>
              <a:rPr lang="en-US" altLang="el-GR" dirty="0" smtClean="0"/>
              <a:t>Deliverables (</a:t>
            </a:r>
            <a:r>
              <a:rPr lang="en-US" altLang="el-GR" dirty="0"/>
              <a:t>1</a:t>
            </a:r>
            <a:r>
              <a:rPr lang="en-US" altLang="el-GR" baseline="30000" dirty="0"/>
              <a:t>st</a:t>
            </a:r>
            <a:r>
              <a:rPr lang="en-US" altLang="el-GR" dirty="0"/>
              <a:t> </a:t>
            </a:r>
            <a:r>
              <a:rPr lang="en-US" altLang="el-GR" dirty="0" smtClean="0"/>
              <a:t>year)</a:t>
            </a:r>
            <a:br>
              <a:rPr lang="en-US" altLang="el-GR" dirty="0" smtClean="0"/>
            </a:br>
            <a:r>
              <a:rPr lang="en-US" altLang="el-GR" sz="2800" dirty="0" smtClean="0">
                <a:solidFill>
                  <a:schemeClr val="tx1">
                    <a:lumMod val="50000"/>
                    <a:lumOff val="50000"/>
                  </a:schemeClr>
                </a:solidFill>
              </a:rPr>
              <a:t>WP3</a:t>
            </a:r>
            <a:endParaRPr lang="en-US" sz="2800" dirty="0">
              <a:solidFill>
                <a:schemeClr val="tx1">
                  <a:lumMod val="50000"/>
                  <a:lumOff val="50000"/>
                </a:schemeClr>
              </a:solidFill>
            </a:endParaRPr>
          </a:p>
        </p:txBody>
      </p:sp>
      <p:sp>
        <p:nvSpPr>
          <p:cNvPr id="4" name="Date Placeholder 3"/>
          <p:cNvSpPr>
            <a:spLocks noGrp="1"/>
          </p:cNvSpPr>
          <p:nvPr>
            <p:ph type="dt" sz="quarter" idx="10"/>
          </p:nvPr>
        </p:nvSpPr>
        <p:spPr/>
        <p:txBody>
          <a:bodyPr/>
          <a:lstStyle/>
          <a:p>
            <a:pPr>
              <a:defRPr/>
            </a:pPr>
            <a:r>
              <a:rPr lang="en-US" smtClean="0"/>
              <a:t>05/10/2016</a:t>
            </a:r>
            <a:endParaRPr lang="en-US"/>
          </a:p>
        </p:txBody>
      </p:sp>
      <p:sp>
        <p:nvSpPr>
          <p:cNvPr id="5" name="Footer Placeholder 4"/>
          <p:cNvSpPr>
            <a:spLocks noGrp="1"/>
          </p:cNvSpPr>
          <p:nvPr>
            <p:ph type="ftr" sz="quarter" idx="11"/>
          </p:nvPr>
        </p:nvSpPr>
        <p:spPr/>
        <p:txBody>
          <a:bodyPr/>
          <a:lstStyle/>
          <a:p>
            <a:pPr>
              <a:defRPr/>
            </a:pPr>
            <a:r>
              <a:rPr lang="en-US" smtClean="0"/>
              <a:t>14th EUROGRAPHICS Workshop on Graphics and Cultural Heritage, Genova  Italy, 5-7 October 2016</a:t>
            </a:r>
            <a:endParaRPr lang="en-US" dirty="0"/>
          </a:p>
        </p:txBody>
      </p:sp>
      <p:sp>
        <p:nvSpPr>
          <p:cNvPr id="6" name="Slide Number Placeholder 5"/>
          <p:cNvSpPr>
            <a:spLocks noGrp="1"/>
          </p:cNvSpPr>
          <p:nvPr>
            <p:ph type="sldNum" sz="quarter" idx="12"/>
          </p:nvPr>
        </p:nvSpPr>
        <p:spPr/>
        <p:txBody>
          <a:bodyPr/>
          <a:lstStyle/>
          <a:p>
            <a:pPr>
              <a:defRPr/>
            </a:pPr>
            <a:fld id="{CA6752C3-7F3C-4ABA-89A9-6DEC2442FB5E}" type="slidenum">
              <a:rPr lang="en-US"/>
              <a:pPr>
                <a:defRPr/>
              </a:pPr>
              <a:t>30</a:t>
            </a:fld>
            <a:endParaRPr lang="en-US"/>
          </a:p>
        </p:txBody>
      </p:sp>
      <p:graphicFrame>
        <p:nvGraphicFramePr>
          <p:cNvPr id="8" name="Content Placeholder 6"/>
          <p:cNvGraphicFramePr>
            <a:graphicFrameLocks noGrp="1"/>
          </p:cNvGraphicFramePr>
          <p:nvPr>
            <p:ph idx="1"/>
          </p:nvPr>
        </p:nvGraphicFramePr>
        <p:xfrm>
          <a:off x="228600" y="1828800"/>
          <a:ext cx="8686800" cy="2499360"/>
        </p:xfrm>
        <a:graphic>
          <a:graphicData uri="http://schemas.openxmlformats.org/drawingml/2006/table">
            <a:tbl>
              <a:tblPr firstRow="1" bandRow="1">
                <a:tableStyleId>{5940675A-B579-460E-94D1-54222C63F5DA}</a:tableStyleId>
              </a:tblPr>
              <a:tblGrid>
                <a:gridCol w="1168225"/>
                <a:gridCol w="4318175"/>
                <a:gridCol w="1219200"/>
                <a:gridCol w="1202383"/>
                <a:gridCol w="778817"/>
              </a:tblGrid>
              <a:tr h="370840">
                <a:tc>
                  <a:txBody>
                    <a:bodyPr/>
                    <a:lstStyle/>
                    <a:p>
                      <a:r>
                        <a:rPr lang="en-US" sz="2000" b="1" dirty="0" smtClean="0"/>
                        <a:t>Del. No. </a:t>
                      </a:r>
                      <a:endParaRPr lang="en-US" sz="2000" b="1" dirty="0"/>
                    </a:p>
                  </a:txBody>
                  <a:tcPr anchor="ctr">
                    <a:solidFill>
                      <a:schemeClr val="tx1">
                        <a:lumMod val="50000"/>
                        <a:lumOff val="50000"/>
                      </a:schemeClr>
                    </a:solidFill>
                  </a:tcPr>
                </a:tc>
                <a:tc>
                  <a:txBody>
                    <a:bodyPr/>
                    <a:lstStyle/>
                    <a:p>
                      <a:r>
                        <a:rPr lang="en-US" sz="2000" b="1" dirty="0" smtClean="0"/>
                        <a:t>Del.</a:t>
                      </a:r>
                      <a:r>
                        <a:rPr lang="en-US" sz="2000" b="1" baseline="0" dirty="0" smtClean="0"/>
                        <a:t> Title</a:t>
                      </a:r>
                      <a:endParaRPr lang="en-US" sz="2000" b="1" dirty="0"/>
                    </a:p>
                  </a:txBody>
                  <a:tcPr anchor="ctr">
                    <a:solidFill>
                      <a:schemeClr val="tx1">
                        <a:lumMod val="50000"/>
                        <a:lumOff val="50000"/>
                      </a:schemeClr>
                    </a:solidFill>
                  </a:tcPr>
                </a:tc>
                <a:tc>
                  <a:txBody>
                    <a:bodyPr/>
                    <a:lstStyle/>
                    <a:p>
                      <a:r>
                        <a:rPr lang="de-DE" sz="2000" b="1" dirty="0" smtClean="0"/>
                        <a:t>T</a:t>
                      </a:r>
                      <a:r>
                        <a:rPr lang="en-US" sz="2000" b="1" dirty="0" err="1" smtClean="0"/>
                        <a:t>ype</a:t>
                      </a:r>
                      <a:r>
                        <a:rPr lang="en-US" sz="2000" b="1" baseline="0" dirty="0" smtClean="0"/>
                        <a:t> - Dis. Level</a:t>
                      </a:r>
                      <a:endParaRPr lang="en-US" sz="2000" b="1" dirty="0"/>
                    </a:p>
                  </a:txBody>
                  <a:tcPr anchor="ctr">
                    <a:solidFill>
                      <a:schemeClr val="tx1">
                        <a:lumMod val="50000"/>
                        <a:lumOff val="50000"/>
                      </a:schemeClr>
                    </a:solidFill>
                  </a:tcPr>
                </a:tc>
                <a:tc>
                  <a:txBody>
                    <a:bodyPr/>
                    <a:lstStyle/>
                    <a:p>
                      <a:r>
                        <a:rPr lang="en-US" sz="2000" b="1" dirty="0" smtClean="0"/>
                        <a:t>Leader</a:t>
                      </a:r>
                      <a:endParaRPr lang="en-US" sz="2000" b="1" dirty="0"/>
                    </a:p>
                  </a:txBody>
                  <a:tcPr anchor="ctr">
                    <a:solidFill>
                      <a:schemeClr val="tx1">
                        <a:lumMod val="50000"/>
                        <a:lumOff val="50000"/>
                      </a:schemeClr>
                    </a:solidFill>
                  </a:tcPr>
                </a:tc>
                <a:tc>
                  <a:txBody>
                    <a:bodyPr/>
                    <a:lstStyle/>
                    <a:p>
                      <a:r>
                        <a:rPr lang="en-US" sz="2000" b="1" dirty="0" smtClean="0"/>
                        <a:t>Due</a:t>
                      </a:r>
                      <a:r>
                        <a:rPr lang="en-US" sz="2000" b="1" baseline="0" dirty="0" smtClean="0"/>
                        <a:t> Date</a:t>
                      </a:r>
                      <a:endParaRPr lang="en-US" sz="2000" b="1" dirty="0"/>
                    </a:p>
                  </a:txBody>
                  <a:tcPr anchor="ctr">
                    <a:solidFill>
                      <a:schemeClr val="tx1">
                        <a:lumMod val="50000"/>
                        <a:lumOff val="50000"/>
                      </a:schemeClr>
                    </a:solidFill>
                  </a:tcPr>
                </a:tc>
              </a:tr>
              <a:tr h="370840">
                <a:tc>
                  <a:txBody>
                    <a:bodyPr/>
                    <a:lstStyle/>
                    <a:p>
                      <a:r>
                        <a:rPr lang="en-US" sz="2000" b="1" dirty="0" smtClean="0"/>
                        <a:t>D3.1</a:t>
                      </a:r>
                      <a:endParaRPr lang="en-US" sz="2000" b="1" dirty="0"/>
                    </a:p>
                  </a:txBody>
                  <a:tcPr/>
                </a:tc>
                <a:tc>
                  <a:txBody>
                    <a:bodyPr/>
                    <a:lstStyle/>
                    <a:p>
                      <a:r>
                        <a:rPr lang="en-US" sz="2000" b="1" dirty="0" smtClean="0"/>
                        <a:t>Material related</a:t>
                      </a:r>
                      <a:r>
                        <a:rPr lang="en-US" sz="2000" b="1" baseline="0" dirty="0" smtClean="0"/>
                        <a:t> Booklet</a:t>
                      </a:r>
                      <a:endParaRPr lang="en-US" sz="2000" b="1" dirty="0"/>
                    </a:p>
                  </a:txBody>
                  <a:tcPr/>
                </a:tc>
                <a:tc>
                  <a:txBody>
                    <a:bodyPr/>
                    <a:lstStyle/>
                    <a:p>
                      <a:r>
                        <a:rPr lang="en-US" sz="2000" dirty="0" smtClean="0"/>
                        <a:t>RE - CO</a:t>
                      </a:r>
                      <a:endParaRPr lang="en-US" sz="2000" dirty="0"/>
                    </a:p>
                  </a:txBody>
                  <a:tcPr/>
                </a:tc>
                <a:tc>
                  <a:txBody>
                    <a:bodyPr/>
                    <a:lstStyle/>
                    <a:p>
                      <a:r>
                        <a:rPr lang="en-US" sz="2000" b="1" dirty="0" smtClean="0"/>
                        <a:t>OF-ADC</a:t>
                      </a:r>
                      <a:endParaRPr lang="en-US" sz="2000" b="1" dirty="0"/>
                    </a:p>
                  </a:txBody>
                  <a:tcPr/>
                </a:tc>
                <a:tc>
                  <a:txBody>
                    <a:bodyPr/>
                    <a:lstStyle/>
                    <a:p>
                      <a:r>
                        <a:rPr lang="en-US" sz="2000" b="1" dirty="0" smtClean="0"/>
                        <a:t>M10</a:t>
                      </a:r>
                      <a:endParaRPr lang="en-US" sz="2000" b="1" dirty="0"/>
                    </a:p>
                  </a:txBody>
                  <a:tcPr/>
                </a:tc>
              </a:tr>
              <a:tr h="370840">
                <a:tc>
                  <a:txBody>
                    <a:bodyPr/>
                    <a:lstStyle/>
                    <a:p>
                      <a:r>
                        <a:rPr lang="en-US" sz="2000" b="1" dirty="0" smtClean="0"/>
                        <a:t>D3.2</a:t>
                      </a:r>
                      <a:endParaRPr lang="en-US" sz="2000" b="1" dirty="0"/>
                    </a:p>
                  </a:txBody>
                  <a:tcPr/>
                </a:tc>
                <a:tc>
                  <a:txBody>
                    <a:bodyPr/>
                    <a:lstStyle/>
                    <a:p>
                      <a:r>
                        <a:rPr lang="en-US" sz="2000" b="1" dirty="0" smtClean="0"/>
                        <a:t>A guide for multi-material palette</a:t>
                      </a:r>
                      <a:r>
                        <a:rPr lang="en-US" sz="2000" b="1" baseline="0" dirty="0" smtClean="0"/>
                        <a:t> preparation</a:t>
                      </a:r>
                      <a:endParaRPr lang="en-US" sz="2000" b="1" dirty="0"/>
                    </a:p>
                  </a:txBody>
                  <a:tcPr/>
                </a:tc>
                <a:tc>
                  <a:txBody>
                    <a:bodyPr/>
                    <a:lstStyle/>
                    <a:p>
                      <a:r>
                        <a:rPr lang="en-US" sz="2000" dirty="0" smtClean="0"/>
                        <a:t>RE</a:t>
                      </a:r>
                      <a:r>
                        <a:rPr lang="en-US" sz="2000" baseline="0" dirty="0" smtClean="0"/>
                        <a:t> - PU</a:t>
                      </a:r>
                      <a:endParaRPr lang="en-US" sz="2000" dirty="0"/>
                    </a:p>
                  </a:txBody>
                  <a:tcPr/>
                </a:tc>
                <a:tc>
                  <a:txBody>
                    <a:bodyPr/>
                    <a:lstStyle/>
                    <a:p>
                      <a:r>
                        <a:rPr lang="en-US" sz="2000" b="1" dirty="0" smtClean="0"/>
                        <a:t>OF-ADC</a:t>
                      </a:r>
                      <a:endParaRPr lang="en-US" sz="2000" b="1" dirty="0"/>
                    </a:p>
                  </a:txBody>
                  <a:tcPr/>
                </a:tc>
                <a:tc>
                  <a:txBody>
                    <a:bodyPr/>
                    <a:lstStyle/>
                    <a:p>
                      <a:r>
                        <a:rPr lang="en-US" sz="2000" b="1" dirty="0" smtClean="0"/>
                        <a:t>M10</a:t>
                      </a:r>
                      <a:endParaRPr lang="en-US" sz="2000" b="1" dirty="0"/>
                    </a:p>
                  </a:txBody>
                  <a:tcPr/>
                </a:tc>
              </a:tr>
              <a:tr h="370840">
                <a:tc>
                  <a:txBody>
                    <a:bodyPr/>
                    <a:lstStyle/>
                    <a:p>
                      <a:r>
                        <a:rPr lang="en-US" sz="2000" b="1" dirty="0" smtClean="0"/>
                        <a:t>D3.3</a:t>
                      </a:r>
                      <a:endParaRPr lang="en-US" sz="2000" b="1" dirty="0"/>
                    </a:p>
                  </a:txBody>
                  <a:tcPr/>
                </a:tc>
                <a:tc>
                  <a:txBody>
                    <a:bodyPr/>
                    <a:lstStyle/>
                    <a:p>
                      <a:r>
                        <a:rPr lang="en-US" sz="2000" b="1" dirty="0" smtClean="0"/>
                        <a:t>Procedures and application</a:t>
                      </a:r>
                      <a:r>
                        <a:rPr lang="en-US" sz="2000" b="1" baseline="0" dirty="0" smtClean="0"/>
                        <a:t> of artificial aging</a:t>
                      </a:r>
                      <a:endParaRPr lang="en-US" sz="2000" b="1" dirty="0"/>
                    </a:p>
                  </a:txBody>
                  <a:tcPr/>
                </a:tc>
                <a:tc>
                  <a:txBody>
                    <a:bodyPr/>
                    <a:lstStyle/>
                    <a:p>
                      <a:r>
                        <a:rPr lang="en-US" sz="2000" dirty="0" smtClean="0"/>
                        <a:t>RE</a:t>
                      </a:r>
                      <a:r>
                        <a:rPr lang="en-US" sz="2000" baseline="0" dirty="0" smtClean="0"/>
                        <a:t> - PU</a:t>
                      </a:r>
                      <a:endParaRPr lang="en-US" sz="2000" dirty="0"/>
                    </a:p>
                  </a:txBody>
                  <a:tcPr/>
                </a:tc>
                <a:tc>
                  <a:txBody>
                    <a:bodyPr/>
                    <a:lstStyle/>
                    <a:p>
                      <a:r>
                        <a:rPr lang="en-US" sz="2000" b="1" dirty="0" smtClean="0"/>
                        <a:t>OPIFICIO</a:t>
                      </a:r>
                      <a:endParaRPr lang="en-US" sz="2000" b="1" dirty="0"/>
                    </a:p>
                  </a:txBody>
                  <a:tcPr/>
                </a:tc>
                <a:tc>
                  <a:txBody>
                    <a:bodyPr/>
                    <a:lstStyle/>
                    <a:p>
                      <a:r>
                        <a:rPr lang="en-US" sz="2000" b="1" dirty="0" smtClean="0"/>
                        <a:t>M12</a:t>
                      </a:r>
                      <a:endParaRPr lang="en-US" sz="2000" b="1" dirty="0"/>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858000" cy="762000"/>
          </a:xfrm>
        </p:spPr>
        <p:txBody>
          <a:bodyPr rtlCol="0"/>
          <a:lstStyle/>
          <a:p>
            <a:pPr eaLnBrk="1" fontAlgn="auto" hangingPunct="1">
              <a:spcAft>
                <a:spcPts val="0"/>
              </a:spcAft>
              <a:defRPr/>
            </a:pPr>
            <a:r>
              <a:rPr lang="en-US" altLang="el-GR" dirty="0" smtClean="0"/>
              <a:t>Deliverables (</a:t>
            </a:r>
            <a:r>
              <a:rPr lang="en-US" altLang="el-GR" dirty="0"/>
              <a:t>1</a:t>
            </a:r>
            <a:r>
              <a:rPr lang="en-US" altLang="el-GR" baseline="30000" dirty="0"/>
              <a:t>st</a:t>
            </a:r>
            <a:r>
              <a:rPr lang="en-US" altLang="el-GR" dirty="0"/>
              <a:t> </a:t>
            </a:r>
            <a:r>
              <a:rPr lang="en-US" altLang="el-GR" dirty="0" smtClean="0"/>
              <a:t>year)</a:t>
            </a:r>
            <a:br>
              <a:rPr lang="en-US" altLang="el-GR" dirty="0" smtClean="0"/>
            </a:br>
            <a:r>
              <a:rPr lang="en-US" altLang="el-GR" sz="2800" dirty="0" smtClean="0">
                <a:solidFill>
                  <a:schemeClr val="tx1">
                    <a:lumMod val="50000"/>
                    <a:lumOff val="50000"/>
                  </a:schemeClr>
                </a:solidFill>
              </a:rPr>
              <a:t>WP8</a:t>
            </a:r>
            <a:endParaRPr lang="en-US" sz="2800" dirty="0">
              <a:solidFill>
                <a:schemeClr val="tx1">
                  <a:lumMod val="50000"/>
                  <a:lumOff val="50000"/>
                </a:schemeClr>
              </a:solidFill>
            </a:endParaRPr>
          </a:p>
        </p:txBody>
      </p:sp>
      <p:sp>
        <p:nvSpPr>
          <p:cNvPr id="4" name="Date Placeholder 3"/>
          <p:cNvSpPr>
            <a:spLocks noGrp="1"/>
          </p:cNvSpPr>
          <p:nvPr>
            <p:ph type="dt" sz="quarter" idx="10"/>
          </p:nvPr>
        </p:nvSpPr>
        <p:spPr/>
        <p:txBody>
          <a:bodyPr/>
          <a:lstStyle/>
          <a:p>
            <a:pPr>
              <a:defRPr/>
            </a:pPr>
            <a:r>
              <a:rPr lang="en-US" smtClean="0"/>
              <a:t>05/10/2016</a:t>
            </a:r>
            <a:endParaRPr lang="en-US"/>
          </a:p>
        </p:txBody>
      </p:sp>
      <p:sp>
        <p:nvSpPr>
          <p:cNvPr id="5" name="Footer Placeholder 4"/>
          <p:cNvSpPr>
            <a:spLocks noGrp="1"/>
          </p:cNvSpPr>
          <p:nvPr>
            <p:ph type="ftr" sz="quarter" idx="11"/>
          </p:nvPr>
        </p:nvSpPr>
        <p:spPr/>
        <p:txBody>
          <a:bodyPr/>
          <a:lstStyle/>
          <a:p>
            <a:pPr>
              <a:defRPr/>
            </a:pPr>
            <a:r>
              <a:rPr lang="en-US" smtClean="0"/>
              <a:t>14th EUROGRAPHICS Workshop on Graphics and Cultural Heritage, Genova  Italy, 5-7 October 2016</a:t>
            </a:r>
            <a:endParaRPr lang="en-US" dirty="0"/>
          </a:p>
        </p:txBody>
      </p:sp>
      <p:sp>
        <p:nvSpPr>
          <p:cNvPr id="6" name="Slide Number Placeholder 5"/>
          <p:cNvSpPr>
            <a:spLocks noGrp="1"/>
          </p:cNvSpPr>
          <p:nvPr>
            <p:ph type="sldNum" sz="quarter" idx="12"/>
          </p:nvPr>
        </p:nvSpPr>
        <p:spPr/>
        <p:txBody>
          <a:bodyPr/>
          <a:lstStyle/>
          <a:p>
            <a:pPr>
              <a:defRPr/>
            </a:pPr>
            <a:fld id="{43855608-9EE8-48CC-A2A9-2F820B073907}" type="slidenum">
              <a:rPr lang="en-US"/>
              <a:pPr>
                <a:defRPr/>
              </a:pPr>
              <a:t>31</a:t>
            </a:fld>
            <a:endParaRPr lang="en-US"/>
          </a:p>
        </p:txBody>
      </p:sp>
      <p:graphicFrame>
        <p:nvGraphicFramePr>
          <p:cNvPr id="40993" name="Group 33"/>
          <p:cNvGraphicFramePr>
            <a:graphicFrameLocks noGrp="1"/>
          </p:cNvGraphicFramePr>
          <p:nvPr>
            <p:ph idx="1"/>
          </p:nvPr>
        </p:nvGraphicFramePr>
        <p:xfrm>
          <a:off x="228600" y="1828800"/>
          <a:ext cx="8686800" cy="1493520"/>
        </p:xfrm>
        <a:graphic>
          <a:graphicData uri="http://schemas.openxmlformats.org/drawingml/2006/table">
            <a:tbl>
              <a:tblPr/>
              <a:tblGrid>
                <a:gridCol w="1168400"/>
                <a:gridCol w="4318000"/>
                <a:gridCol w="1219200"/>
                <a:gridCol w="1201738"/>
                <a:gridCol w="779462"/>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Del. No.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Del. Title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Calibri" pitchFamily="34" charset="0"/>
                          <a:cs typeface="Arial" charset="0"/>
                        </a:rPr>
                        <a:t>T</a:t>
                      </a:r>
                      <a:r>
                        <a:rPr kumimoji="0" lang="en-US" sz="2000" b="1" i="0" u="none" strike="noStrike" cap="none" normalizeH="0" baseline="0" smtClean="0">
                          <a:ln>
                            <a:noFill/>
                          </a:ln>
                          <a:solidFill>
                            <a:schemeClr val="tx1"/>
                          </a:solidFill>
                          <a:effectLst/>
                          <a:latin typeface="Calibri" pitchFamily="34" charset="0"/>
                          <a:cs typeface="Arial" charset="0"/>
                        </a:rPr>
                        <a:t>ype - Dis. Level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Leader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Due Date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D8.1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Scan4Reco Website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charset="0"/>
                        </a:rPr>
                        <a:t>DEM -PU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CERTH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M1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D8.2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Communication Plan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charset="0"/>
                        </a:rPr>
                        <a:t>RE – PU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AVASHA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M6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858000" cy="762000"/>
          </a:xfrm>
        </p:spPr>
        <p:txBody>
          <a:bodyPr rtlCol="0"/>
          <a:lstStyle/>
          <a:p>
            <a:pPr eaLnBrk="1" fontAlgn="auto" hangingPunct="1">
              <a:spcAft>
                <a:spcPts val="0"/>
              </a:spcAft>
              <a:defRPr/>
            </a:pPr>
            <a:r>
              <a:rPr lang="en-US" altLang="el-GR" dirty="0" smtClean="0"/>
              <a:t>Milestones (1</a:t>
            </a:r>
            <a:r>
              <a:rPr lang="en-US" altLang="el-GR" baseline="30000" dirty="0" smtClean="0"/>
              <a:t>st</a:t>
            </a:r>
            <a:r>
              <a:rPr lang="en-US" altLang="el-GR" dirty="0" smtClean="0"/>
              <a:t> year)</a:t>
            </a:r>
            <a:endParaRPr lang="en-US" sz="2800" dirty="0">
              <a:solidFill>
                <a:schemeClr val="tx1">
                  <a:lumMod val="50000"/>
                  <a:lumOff val="50000"/>
                </a:schemeClr>
              </a:solidFill>
            </a:endParaRPr>
          </a:p>
        </p:txBody>
      </p:sp>
      <p:sp>
        <p:nvSpPr>
          <p:cNvPr id="4" name="Date Placeholder 3"/>
          <p:cNvSpPr>
            <a:spLocks noGrp="1"/>
          </p:cNvSpPr>
          <p:nvPr>
            <p:ph type="dt" sz="quarter" idx="10"/>
          </p:nvPr>
        </p:nvSpPr>
        <p:spPr/>
        <p:txBody>
          <a:bodyPr/>
          <a:lstStyle/>
          <a:p>
            <a:pPr>
              <a:defRPr/>
            </a:pPr>
            <a:r>
              <a:rPr lang="en-US" smtClean="0"/>
              <a:t>05/10/2016</a:t>
            </a:r>
            <a:endParaRPr lang="en-US"/>
          </a:p>
        </p:txBody>
      </p:sp>
      <p:sp>
        <p:nvSpPr>
          <p:cNvPr id="5" name="Footer Placeholder 4"/>
          <p:cNvSpPr>
            <a:spLocks noGrp="1"/>
          </p:cNvSpPr>
          <p:nvPr>
            <p:ph type="ftr" sz="quarter" idx="11"/>
          </p:nvPr>
        </p:nvSpPr>
        <p:spPr/>
        <p:txBody>
          <a:bodyPr/>
          <a:lstStyle/>
          <a:p>
            <a:pPr>
              <a:defRPr/>
            </a:pPr>
            <a:r>
              <a:rPr lang="en-US" smtClean="0"/>
              <a:t>14th EUROGRAPHICS Workshop on Graphics and Cultural Heritage, Genova  Italy, 5-7 October 2016</a:t>
            </a:r>
            <a:endParaRPr lang="en-US" dirty="0"/>
          </a:p>
        </p:txBody>
      </p:sp>
      <p:sp>
        <p:nvSpPr>
          <p:cNvPr id="6" name="Slide Number Placeholder 5"/>
          <p:cNvSpPr>
            <a:spLocks noGrp="1"/>
          </p:cNvSpPr>
          <p:nvPr>
            <p:ph type="sldNum" sz="quarter" idx="12"/>
          </p:nvPr>
        </p:nvSpPr>
        <p:spPr/>
        <p:txBody>
          <a:bodyPr/>
          <a:lstStyle/>
          <a:p>
            <a:pPr>
              <a:defRPr/>
            </a:pPr>
            <a:fld id="{0CF2E338-8627-4F55-AD05-8400A1739F11}" type="slidenum">
              <a:rPr lang="en-US"/>
              <a:pPr>
                <a:defRPr/>
              </a:pPr>
              <a:t>32</a:t>
            </a:fld>
            <a:endParaRPr lang="en-US"/>
          </a:p>
        </p:txBody>
      </p:sp>
      <p:graphicFrame>
        <p:nvGraphicFramePr>
          <p:cNvPr id="42024" name="Group 40"/>
          <p:cNvGraphicFramePr>
            <a:graphicFrameLocks noGrp="1"/>
          </p:cNvGraphicFramePr>
          <p:nvPr>
            <p:ph idx="1"/>
          </p:nvPr>
        </p:nvGraphicFramePr>
        <p:xfrm>
          <a:off x="228600" y="1828800"/>
          <a:ext cx="8686800" cy="2743200"/>
        </p:xfrm>
        <a:graphic>
          <a:graphicData uri="http://schemas.openxmlformats.org/drawingml/2006/table">
            <a:tbl>
              <a:tblPr/>
              <a:tblGrid>
                <a:gridCol w="1219200"/>
                <a:gridCol w="2057400"/>
                <a:gridCol w="990600"/>
                <a:gridCol w="1143000"/>
                <a:gridCol w="3276600"/>
              </a:tblGrid>
              <a:tr h="371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Calibri" pitchFamily="34" charset="0"/>
                          <a:cs typeface="Arial" charset="0"/>
                        </a:rPr>
                        <a:t>Milestone No.</a:t>
                      </a:r>
                      <a:endParaRPr kumimoji="0" lang="en-US" sz="2000" b="1"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Calibri" pitchFamily="34" charset="0"/>
                          <a:cs typeface="Arial" charset="0"/>
                        </a:rPr>
                        <a:t>Milestone name</a:t>
                      </a:r>
                      <a:endParaRPr kumimoji="0" lang="en-US" sz="2000" b="1"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Calibri" pitchFamily="34" charset="0"/>
                          <a:cs typeface="Arial" charset="0"/>
                        </a:rPr>
                        <a:t>Related WPs</a:t>
                      </a:r>
                      <a:endParaRPr kumimoji="0" lang="en-US" sz="2000" b="1"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Calibri" pitchFamily="34" charset="0"/>
                          <a:cs typeface="Arial" charset="0"/>
                        </a:rPr>
                        <a:t>Est. date</a:t>
                      </a:r>
                      <a:endParaRPr kumimoji="0" lang="en-US" sz="2000" b="1"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Calibri" pitchFamily="34" charset="0"/>
                          <a:cs typeface="Arial" charset="0"/>
                        </a:rPr>
                        <a:t>Means of verification</a:t>
                      </a:r>
                      <a:endParaRPr kumimoji="0" lang="en-US" sz="2000" b="1"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Calibri" pitchFamily="34" charset="0"/>
                          <a:cs typeface="Arial" charset="0"/>
                        </a:rPr>
                        <a:t>MS1</a:t>
                      </a:r>
                      <a:endParaRPr kumimoji="0" lang="en-US" sz="2000" b="1"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Calibri" pitchFamily="34" charset="0"/>
                          <a:cs typeface="Arial" charset="0"/>
                        </a:rPr>
                        <a:t>Website deployment</a:t>
                      </a:r>
                      <a:endParaRPr kumimoji="0" lang="en-US" sz="2000" b="1"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Calibri" pitchFamily="34" charset="0"/>
                          <a:cs typeface="Arial" charset="0"/>
                        </a:rPr>
                        <a:t>WP8</a:t>
                      </a:r>
                      <a:endParaRPr kumimoji="0" lang="en-US" sz="2000" b="1"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Calibri" pitchFamily="34" charset="0"/>
                          <a:cs typeface="Arial" charset="0"/>
                        </a:rPr>
                        <a:t>M3</a:t>
                      </a:r>
                      <a:endParaRPr kumimoji="0" lang="en-US" sz="2000" b="1"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Calibri" pitchFamily="34" charset="0"/>
                          <a:cs typeface="Arial" charset="0"/>
                        </a:rPr>
                        <a:t>Timely completion of website launch</a:t>
                      </a:r>
                      <a:endParaRPr kumimoji="0" lang="en-US" sz="2000" b="0"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Calibri" pitchFamily="34" charset="0"/>
                          <a:cs typeface="Arial" charset="0"/>
                        </a:rPr>
                        <a:t>MS2</a:t>
                      </a:r>
                      <a:endParaRPr kumimoji="0" lang="en-US" sz="2000" b="1"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Calibri" pitchFamily="34" charset="0"/>
                          <a:cs typeface="Arial" charset="0"/>
                        </a:rPr>
                        <a:t>Specifications</a:t>
                      </a:r>
                      <a:endParaRPr kumimoji="0" lang="en-US" sz="2000" b="1"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Calibri" pitchFamily="34" charset="0"/>
                          <a:cs typeface="Arial" charset="0"/>
                        </a:rPr>
                        <a:t>WP2</a:t>
                      </a:r>
                      <a:endParaRPr kumimoji="0" lang="en-US" sz="2000" b="1"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Calibri" pitchFamily="34" charset="0"/>
                          <a:cs typeface="Arial" charset="0"/>
                        </a:rPr>
                        <a:t>M6</a:t>
                      </a:r>
                      <a:endParaRPr kumimoji="0" lang="en-US" sz="2000" b="1"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Calibri" pitchFamily="34" charset="0"/>
                          <a:cs typeface="Arial" charset="0"/>
                        </a:rPr>
                        <a:t>Timely completion of Specifications definition</a:t>
                      </a:r>
                      <a:endParaRPr kumimoji="0" lang="en-US" sz="2000" b="0"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Calibri" pitchFamily="34" charset="0"/>
                          <a:cs typeface="Arial" charset="0"/>
                        </a:rPr>
                        <a:t>MS3</a:t>
                      </a:r>
                      <a:endParaRPr kumimoji="0" lang="en-US" sz="2000" b="1"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Calibri" pitchFamily="34" charset="0"/>
                          <a:cs typeface="Arial" charset="0"/>
                        </a:rPr>
                        <a:t>System Architecture definition</a:t>
                      </a:r>
                      <a:endParaRPr kumimoji="0" lang="en-US" sz="2000" b="1"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Calibri" pitchFamily="34" charset="0"/>
                          <a:cs typeface="Arial" charset="0"/>
                        </a:rPr>
                        <a:t>WP2</a:t>
                      </a:r>
                      <a:endParaRPr kumimoji="0" lang="en-US" sz="2000" b="1"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Calibri" pitchFamily="34" charset="0"/>
                          <a:cs typeface="Arial" charset="0"/>
                        </a:rPr>
                        <a:t>M9</a:t>
                      </a:r>
                      <a:endParaRPr kumimoji="0" lang="en-US" sz="2000" b="1"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Calibri" pitchFamily="34" charset="0"/>
                          <a:cs typeface="Arial" charset="0"/>
                        </a:rPr>
                        <a:t>Timely completion of System’s Architectural Design</a:t>
                      </a:r>
                      <a:endParaRPr kumimoji="0" lang="en-US" sz="2000" b="0"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858000" cy="762000"/>
          </a:xfrm>
        </p:spPr>
        <p:txBody>
          <a:bodyPr rtlCol="0"/>
          <a:lstStyle/>
          <a:p>
            <a:pPr eaLnBrk="1" fontAlgn="auto" hangingPunct="1">
              <a:spcAft>
                <a:spcPts val="0"/>
              </a:spcAft>
              <a:defRPr/>
            </a:pPr>
            <a:r>
              <a:rPr lang="en-US" altLang="el-GR" dirty="0" smtClean="0"/>
              <a:t>Key Performance Indicators (</a:t>
            </a:r>
            <a:r>
              <a:rPr lang="en-US" altLang="el-GR" dirty="0"/>
              <a:t>1</a:t>
            </a:r>
            <a:r>
              <a:rPr lang="en-US" altLang="el-GR" baseline="30000" dirty="0"/>
              <a:t>st</a:t>
            </a:r>
            <a:r>
              <a:rPr lang="en-US" altLang="el-GR" dirty="0"/>
              <a:t> </a:t>
            </a:r>
            <a:r>
              <a:rPr lang="en-US" altLang="el-GR" dirty="0" smtClean="0"/>
              <a:t>year)</a:t>
            </a:r>
            <a:r>
              <a:rPr lang="en-US" altLang="el-GR" dirty="0"/>
              <a:t/>
            </a:r>
            <a:br>
              <a:rPr lang="en-US" altLang="el-GR" dirty="0"/>
            </a:br>
            <a:r>
              <a:rPr lang="en-US" altLang="el-GR" sz="2800" dirty="0">
                <a:solidFill>
                  <a:schemeClr val="tx1">
                    <a:lumMod val="50000"/>
                    <a:lumOff val="50000"/>
                  </a:schemeClr>
                </a:solidFill>
              </a:rPr>
              <a:t>Measures </a:t>
            </a:r>
            <a:r>
              <a:rPr lang="en-US" altLang="el-GR" sz="2800" dirty="0" smtClean="0">
                <a:solidFill>
                  <a:schemeClr val="tx1">
                    <a:lumMod val="50000"/>
                    <a:lumOff val="50000"/>
                  </a:schemeClr>
                </a:solidFill>
              </a:rPr>
              <a:t>&amp; indicators</a:t>
            </a:r>
            <a:endParaRPr lang="en-US" sz="2800" dirty="0">
              <a:solidFill>
                <a:schemeClr val="tx1">
                  <a:lumMod val="50000"/>
                  <a:lumOff val="50000"/>
                </a:schemeClr>
              </a:solidFill>
            </a:endParaRPr>
          </a:p>
        </p:txBody>
      </p:sp>
      <p:sp>
        <p:nvSpPr>
          <p:cNvPr id="4" name="Date Placeholder 3"/>
          <p:cNvSpPr>
            <a:spLocks noGrp="1"/>
          </p:cNvSpPr>
          <p:nvPr>
            <p:ph type="dt" sz="quarter" idx="10"/>
          </p:nvPr>
        </p:nvSpPr>
        <p:spPr/>
        <p:txBody>
          <a:bodyPr/>
          <a:lstStyle/>
          <a:p>
            <a:pPr>
              <a:defRPr/>
            </a:pPr>
            <a:r>
              <a:rPr lang="en-US" smtClean="0"/>
              <a:t>05/10/2016</a:t>
            </a:r>
            <a:endParaRPr lang="en-US"/>
          </a:p>
        </p:txBody>
      </p:sp>
      <p:sp>
        <p:nvSpPr>
          <p:cNvPr id="5" name="Footer Placeholder 4"/>
          <p:cNvSpPr>
            <a:spLocks noGrp="1"/>
          </p:cNvSpPr>
          <p:nvPr>
            <p:ph type="ftr" sz="quarter" idx="11"/>
          </p:nvPr>
        </p:nvSpPr>
        <p:spPr/>
        <p:txBody>
          <a:bodyPr/>
          <a:lstStyle/>
          <a:p>
            <a:pPr>
              <a:defRPr/>
            </a:pPr>
            <a:r>
              <a:rPr lang="en-US" smtClean="0"/>
              <a:t>14th EUROGRAPHICS Workshop on Graphics and Cultural Heritage, Genova  Italy, 5-7 October 2016</a:t>
            </a:r>
            <a:endParaRPr lang="en-US" dirty="0"/>
          </a:p>
        </p:txBody>
      </p:sp>
      <p:sp>
        <p:nvSpPr>
          <p:cNvPr id="6" name="Slide Number Placeholder 5"/>
          <p:cNvSpPr>
            <a:spLocks noGrp="1"/>
          </p:cNvSpPr>
          <p:nvPr>
            <p:ph type="sldNum" sz="quarter" idx="12"/>
          </p:nvPr>
        </p:nvSpPr>
        <p:spPr/>
        <p:txBody>
          <a:bodyPr/>
          <a:lstStyle/>
          <a:p>
            <a:pPr>
              <a:defRPr/>
            </a:pPr>
            <a:fld id="{EB22921E-C55E-4B09-9ECD-914C2D2DEFB9}" type="slidenum">
              <a:rPr lang="en-US"/>
              <a:pPr>
                <a:defRPr/>
              </a:pPr>
              <a:t>33</a:t>
            </a:fld>
            <a:endParaRPr lang="en-US"/>
          </a:p>
        </p:txBody>
      </p:sp>
      <p:graphicFrame>
        <p:nvGraphicFramePr>
          <p:cNvPr id="43096" name="Group 88"/>
          <p:cNvGraphicFramePr>
            <a:graphicFrameLocks noGrp="1"/>
          </p:cNvGraphicFramePr>
          <p:nvPr>
            <p:ph idx="1"/>
          </p:nvPr>
        </p:nvGraphicFramePr>
        <p:xfrm>
          <a:off x="152400" y="1216025"/>
          <a:ext cx="8839200" cy="5271135"/>
        </p:xfrm>
        <a:graphic>
          <a:graphicData uri="http://schemas.openxmlformats.org/drawingml/2006/table">
            <a:tbl>
              <a:tblPr/>
              <a:tblGrid>
                <a:gridCol w="1752600"/>
                <a:gridCol w="4572000"/>
                <a:gridCol w="838200"/>
                <a:gridCol w="838200"/>
                <a:gridCol w="838200"/>
              </a:tblGrid>
              <a:tr h="371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Calibri" pitchFamily="34" charset="0"/>
                          <a:cs typeface="Arial" charset="0"/>
                        </a:rPr>
                        <a:t>Type</a:t>
                      </a:r>
                      <a:endParaRPr kumimoji="0" lang="en-US" sz="1800" b="1"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Calibri" pitchFamily="34" charset="0"/>
                          <a:cs typeface="Arial" charset="0"/>
                        </a:rPr>
                        <a:t>Key Performance Indicator</a:t>
                      </a:r>
                      <a:endParaRPr kumimoji="0" lang="en-US" sz="1800" b="1"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Calibri" pitchFamily="34" charset="0"/>
                          <a:cs typeface="Arial" charset="0"/>
                        </a:rPr>
                        <a:t>@M12</a:t>
                      </a:r>
                      <a:endParaRPr kumimoji="0" lang="en-US" sz="1800" b="1"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595959"/>
                          </a:solidFill>
                          <a:effectLst/>
                          <a:latin typeface="Calibri" pitchFamily="34" charset="0"/>
                          <a:cs typeface="Arial" charset="0"/>
                        </a:rPr>
                        <a:t>@M24</a:t>
                      </a:r>
                      <a:endParaRPr kumimoji="0" lang="en-US" sz="1800" b="1" i="0" u="none" strike="noStrike" cap="none" normalizeH="0" baseline="0" smtClean="0">
                        <a:ln>
                          <a:noFill/>
                        </a:ln>
                        <a:solidFill>
                          <a:srgbClr val="595959"/>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595959"/>
                          </a:solidFill>
                          <a:effectLst/>
                          <a:latin typeface="Calibri" pitchFamily="34" charset="0"/>
                          <a:cs typeface="Arial" charset="0"/>
                        </a:rPr>
                        <a:t>@M36</a:t>
                      </a:r>
                      <a:endParaRPr kumimoji="0" lang="en-US" sz="1800" b="1" i="0" u="none" strike="noStrike" cap="none" normalizeH="0" baseline="0" smtClean="0">
                        <a:ln>
                          <a:noFill/>
                        </a:ln>
                        <a:solidFill>
                          <a:srgbClr val="595959"/>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r>
              <a:tr h="371475">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cs typeface="Arial" charset="0"/>
                        </a:rPr>
                        <a:t>Scientific excellent of project research activity</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cs typeface="Arial" charset="0"/>
                        </a:rPr>
                        <a:t>Number of published works by Consortium</a:t>
                      </a:r>
                      <a:endParaRPr kumimoji="0" lang="en-US" sz="1400" b="0" i="0" u="none" strike="noStrike" cap="none" normalizeH="0" baseline="0" smtClean="0">
                        <a:ln>
                          <a:noFill/>
                        </a:ln>
                        <a:solidFill>
                          <a:schemeClr val="tx1"/>
                        </a:solidFill>
                        <a:effectLst/>
                        <a:latin typeface="Calibri" pitchFamily="34"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cs typeface="Arial" charset="0"/>
                        </a:rPr>
                        <a:t>partners (cumulative)</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alibri" pitchFamily="34" charset="0"/>
                          <a:cs typeface="Arial" charset="0"/>
                        </a:rPr>
                        <a:t>3</a:t>
                      </a:r>
                      <a:endParaRPr kumimoji="0" lang="en-US" sz="1400" b="1"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595959"/>
                          </a:solidFill>
                          <a:effectLst/>
                          <a:latin typeface="Calibri" pitchFamily="34" charset="0"/>
                          <a:cs typeface="Arial" charset="0"/>
                        </a:rPr>
                        <a:t>10</a:t>
                      </a:r>
                      <a:endParaRPr kumimoji="0" lang="en-US" sz="1400" b="0" i="0" u="none" strike="noStrike" cap="none" normalizeH="0" baseline="0" smtClean="0">
                        <a:ln>
                          <a:noFill/>
                        </a:ln>
                        <a:solidFill>
                          <a:srgbClr val="595959"/>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595959"/>
                          </a:solidFill>
                          <a:effectLst/>
                          <a:latin typeface="Calibri" pitchFamily="34" charset="0"/>
                          <a:cs typeface="Arial" charset="0"/>
                        </a:rPr>
                        <a:t>25</a:t>
                      </a:r>
                      <a:endParaRPr kumimoji="0" lang="en-US" sz="1400" b="0" i="0" u="none" strike="noStrike" cap="none" normalizeH="0" baseline="0" smtClean="0">
                        <a:ln>
                          <a:noFill/>
                        </a:ln>
                        <a:solidFill>
                          <a:srgbClr val="595959"/>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r>
              <a:tr h="371475">
                <a:tc vMerge="1">
                  <a:txBody>
                    <a:bodyPr/>
                    <a:lstStyle/>
                    <a:p>
                      <a:endParaRPr lang="el-GR"/>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cs typeface="Arial" charset="0"/>
                        </a:rPr>
                        <a:t>Number of invited speeches/keynotes (cumulative)</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alibri" pitchFamily="34" charset="0"/>
                          <a:cs typeface="Arial" charset="0"/>
                        </a:rPr>
                        <a:t>1</a:t>
                      </a:r>
                      <a:endParaRPr kumimoji="0" lang="en-US" sz="1400" b="1"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595959"/>
                          </a:solidFill>
                          <a:effectLst/>
                          <a:latin typeface="Calibri" pitchFamily="34" charset="0"/>
                          <a:cs typeface="Arial" charset="0"/>
                        </a:rPr>
                        <a:t>2</a:t>
                      </a:r>
                      <a:endParaRPr kumimoji="0" lang="en-US" sz="1400" b="0" i="0" u="none" strike="noStrike" cap="none" normalizeH="0" baseline="0" smtClean="0">
                        <a:ln>
                          <a:noFill/>
                        </a:ln>
                        <a:solidFill>
                          <a:srgbClr val="595959"/>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595959"/>
                          </a:solidFill>
                          <a:effectLst/>
                          <a:latin typeface="Calibri" pitchFamily="34" charset="0"/>
                          <a:cs typeface="Arial" charset="0"/>
                        </a:rPr>
                        <a:t>4</a:t>
                      </a:r>
                      <a:endParaRPr kumimoji="0" lang="en-US" sz="1400" b="0" i="0" u="none" strike="noStrike" cap="none" normalizeH="0" baseline="0" smtClean="0">
                        <a:ln>
                          <a:noFill/>
                        </a:ln>
                        <a:solidFill>
                          <a:srgbClr val="595959"/>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r>
              <a:tr h="371475">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cs typeface="Arial" charset="0"/>
                        </a:rPr>
                        <a:t>Level of integration among partners</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cs typeface="Arial" charset="0"/>
                        </a:rPr>
                        <a:t>Number of joint publications (cumulative)</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alibri" pitchFamily="34" charset="0"/>
                          <a:cs typeface="Arial" charset="0"/>
                        </a:rPr>
                        <a:t>1</a:t>
                      </a:r>
                      <a:endParaRPr kumimoji="0" lang="en-US" sz="1400" b="1"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595959"/>
                          </a:solidFill>
                          <a:effectLst/>
                          <a:latin typeface="Calibri" pitchFamily="34" charset="0"/>
                          <a:cs typeface="Arial" charset="0"/>
                        </a:rPr>
                        <a:t>5</a:t>
                      </a:r>
                      <a:endParaRPr kumimoji="0" lang="en-US" sz="1400" b="0" i="0" u="none" strike="noStrike" cap="none" normalizeH="0" baseline="0" smtClean="0">
                        <a:ln>
                          <a:noFill/>
                        </a:ln>
                        <a:solidFill>
                          <a:srgbClr val="595959"/>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595959"/>
                          </a:solidFill>
                          <a:effectLst/>
                          <a:latin typeface="Calibri" pitchFamily="34" charset="0"/>
                          <a:cs typeface="Arial" charset="0"/>
                        </a:rPr>
                        <a:t>15</a:t>
                      </a:r>
                      <a:endParaRPr kumimoji="0" lang="en-US" sz="1400" b="0" i="0" u="none" strike="noStrike" cap="none" normalizeH="0" baseline="0" smtClean="0">
                        <a:ln>
                          <a:noFill/>
                        </a:ln>
                        <a:solidFill>
                          <a:srgbClr val="595959"/>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r>
              <a:tr h="371475">
                <a:tc vMerge="1">
                  <a:txBody>
                    <a:bodyPr/>
                    <a:lstStyle/>
                    <a:p>
                      <a:endParaRPr lang="el-GR"/>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cs typeface="Arial" charset="0"/>
                        </a:rPr>
                        <a:t>Number of visits to other partners for carrying out</a:t>
                      </a:r>
                      <a:endParaRPr kumimoji="0" lang="en-US" sz="1400" b="0" i="0" u="none" strike="noStrike" cap="none" normalizeH="0" baseline="0" smtClean="0">
                        <a:ln>
                          <a:noFill/>
                        </a:ln>
                        <a:solidFill>
                          <a:schemeClr val="tx1"/>
                        </a:solidFill>
                        <a:effectLst/>
                        <a:latin typeface="Calibri" pitchFamily="34"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cs typeface="Arial" charset="0"/>
                        </a:rPr>
                        <a:t>joint work (cumulative)</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alibri" pitchFamily="34" charset="0"/>
                          <a:cs typeface="Arial" charset="0"/>
                        </a:rPr>
                        <a:t>1</a:t>
                      </a:r>
                      <a:endParaRPr kumimoji="0" lang="en-US" sz="1400" b="1"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595959"/>
                          </a:solidFill>
                          <a:effectLst/>
                          <a:latin typeface="Calibri" pitchFamily="34" charset="0"/>
                          <a:cs typeface="Arial" charset="0"/>
                        </a:rPr>
                        <a:t>3</a:t>
                      </a:r>
                      <a:endParaRPr kumimoji="0" lang="en-US" sz="1400" b="0" i="0" u="none" strike="noStrike" cap="none" normalizeH="0" baseline="0" smtClean="0">
                        <a:ln>
                          <a:noFill/>
                        </a:ln>
                        <a:solidFill>
                          <a:srgbClr val="595959"/>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595959"/>
                          </a:solidFill>
                          <a:effectLst/>
                          <a:latin typeface="Calibri" pitchFamily="34" charset="0"/>
                          <a:cs typeface="Arial" charset="0"/>
                        </a:rPr>
                        <a:t>6</a:t>
                      </a:r>
                      <a:endParaRPr kumimoji="0" lang="en-US" sz="1400" b="0" i="0" u="none" strike="noStrike" cap="none" normalizeH="0" baseline="0" smtClean="0">
                        <a:ln>
                          <a:noFill/>
                        </a:ln>
                        <a:solidFill>
                          <a:srgbClr val="595959"/>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r>
              <a:tr h="371475">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cs typeface="Arial" charset="0"/>
                        </a:rPr>
                        <a:t>Level of visibility of the initiative at the European and global level</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cs typeface="Arial" charset="0"/>
                        </a:rPr>
                        <a:t>Average monthly visits of the project Web site</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alibri" pitchFamily="34" charset="0"/>
                          <a:cs typeface="Arial" charset="0"/>
                        </a:rPr>
                        <a:t>150</a:t>
                      </a:r>
                      <a:endParaRPr kumimoji="0" lang="en-US" sz="1400" b="1"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595959"/>
                          </a:solidFill>
                          <a:effectLst/>
                          <a:latin typeface="Calibri" pitchFamily="34" charset="0"/>
                          <a:cs typeface="Arial" charset="0"/>
                        </a:rPr>
                        <a:t>350</a:t>
                      </a:r>
                      <a:endParaRPr kumimoji="0" lang="en-US" sz="1400" b="0" i="0" u="none" strike="noStrike" cap="none" normalizeH="0" baseline="0" smtClean="0">
                        <a:ln>
                          <a:noFill/>
                        </a:ln>
                        <a:solidFill>
                          <a:srgbClr val="595959"/>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595959"/>
                          </a:solidFill>
                          <a:effectLst/>
                          <a:latin typeface="Calibri" pitchFamily="34" charset="0"/>
                          <a:cs typeface="Arial" charset="0"/>
                        </a:rPr>
                        <a:t>700</a:t>
                      </a:r>
                      <a:endParaRPr kumimoji="0" lang="en-US" sz="1400" b="0" i="0" u="none" strike="noStrike" cap="none" normalizeH="0" baseline="0" smtClean="0">
                        <a:ln>
                          <a:noFill/>
                        </a:ln>
                        <a:solidFill>
                          <a:srgbClr val="595959"/>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r>
              <a:tr h="371475">
                <a:tc vMerge="1">
                  <a:txBody>
                    <a:bodyPr/>
                    <a:lstStyle/>
                    <a:p>
                      <a:endParaRPr lang="el-GR"/>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cs typeface="Arial" charset="0"/>
                        </a:rPr>
                        <a:t>Total number of documents downloaded from the</a:t>
                      </a:r>
                      <a:endParaRPr kumimoji="0" lang="en-US" sz="1400" b="0" i="0" u="none" strike="noStrike" cap="none" normalizeH="0" baseline="0" smtClean="0">
                        <a:ln>
                          <a:noFill/>
                        </a:ln>
                        <a:solidFill>
                          <a:schemeClr val="tx1"/>
                        </a:solidFill>
                        <a:effectLst/>
                        <a:latin typeface="Calibri" pitchFamily="34"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cs typeface="Arial" charset="0"/>
                        </a:rPr>
                        <a:t>project Web site</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alibri" pitchFamily="34" charset="0"/>
                          <a:cs typeface="Arial" charset="0"/>
                        </a:rPr>
                        <a:t>100</a:t>
                      </a:r>
                      <a:endParaRPr kumimoji="0" lang="en-US" sz="1400" b="1"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595959"/>
                          </a:solidFill>
                          <a:effectLst/>
                          <a:latin typeface="Calibri" pitchFamily="34" charset="0"/>
                          <a:cs typeface="Arial" charset="0"/>
                        </a:rPr>
                        <a:t>500</a:t>
                      </a:r>
                      <a:endParaRPr kumimoji="0" lang="en-US" sz="1400" b="0" i="0" u="none" strike="noStrike" cap="none" normalizeH="0" baseline="0" smtClean="0">
                        <a:ln>
                          <a:noFill/>
                        </a:ln>
                        <a:solidFill>
                          <a:srgbClr val="595959"/>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595959"/>
                          </a:solidFill>
                          <a:effectLst/>
                          <a:latin typeface="Calibri" pitchFamily="34" charset="0"/>
                          <a:cs typeface="Arial" charset="0"/>
                        </a:rPr>
                        <a:t>1500</a:t>
                      </a:r>
                      <a:endParaRPr kumimoji="0" lang="en-US" sz="1400" b="0" i="0" u="none" strike="noStrike" cap="none" normalizeH="0" baseline="0" smtClean="0">
                        <a:ln>
                          <a:noFill/>
                        </a:ln>
                        <a:solidFill>
                          <a:srgbClr val="595959"/>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r>
              <a:tr h="371475">
                <a:tc vMerge="1">
                  <a:txBody>
                    <a:bodyPr/>
                    <a:lstStyle/>
                    <a:p>
                      <a:endParaRPr lang="el-GR"/>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cs typeface="Arial" charset="0"/>
                        </a:rPr>
                        <a:t>Number of articles in blogs/magazines/news</a:t>
                      </a:r>
                      <a:endParaRPr kumimoji="0" lang="en-US" sz="1400" b="0" i="0" u="none" strike="noStrike" cap="none" normalizeH="0" baseline="0" smtClean="0">
                        <a:ln>
                          <a:noFill/>
                        </a:ln>
                        <a:solidFill>
                          <a:schemeClr val="tx1"/>
                        </a:solidFill>
                        <a:effectLst/>
                        <a:latin typeface="Calibri" pitchFamily="34"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cs typeface="Arial" charset="0"/>
                        </a:rPr>
                        <a:t>(cumulative)</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alibri" pitchFamily="34" charset="0"/>
                          <a:cs typeface="Arial" charset="0"/>
                        </a:rPr>
                        <a:t>6</a:t>
                      </a:r>
                      <a:endParaRPr kumimoji="0" lang="en-US" sz="1400" b="1"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595959"/>
                          </a:solidFill>
                          <a:effectLst/>
                          <a:latin typeface="Calibri" pitchFamily="34" charset="0"/>
                          <a:cs typeface="Arial" charset="0"/>
                        </a:rPr>
                        <a:t>14</a:t>
                      </a:r>
                      <a:endParaRPr kumimoji="0" lang="en-US" sz="1400" b="0" i="0" u="none" strike="noStrike" cap="none" normalizeH="0" baseline="0" smtClean="0">
                        <a:ln>
                          <a:noFill/>
                        </a:ln>
                        <a:solidFill>
                          <a:srgbClr val="595959"/>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595959"/>
                          </a:solidFill>
                          <a:effectLst/>
                          <a:latin typeface="Calibri" pitchFamily="34" charset="0"/>
                          <a:cs typeface="Arial" charset="0"/>
                        </a:rPr>
                        <a:t>20</a:t>
                      </a:r>
                      <a:endParaRPr kumimoji="0" lang="en-US" sz="1400" b="0" i="0" u="none" strike="noStrike" cap="none" normalizeH="0" baseline="0" smtClean="0">
                        <a:ln>
                          <a:noFill/>
                        </a:ln>
                        <a:solidFill>
                          <a:srgbClr val="595959"/>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r>
              <a:tr h="371475">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cs typeface="Arial" charset="0"/>
                        </a:rPr>
                        <a:t>Progress on pilot sites</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cs typeface="Arial" charset="0"/>
                        </a:rPr>
                        <a:t>Number of users actively participating to the Scan4Reco activities</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alibri" pitchFamily="34" charset="0"/>
                          <a:cs typeface="Arial" charset="0"/>
                        </a:rPr>
                        <a:t>30</a:t>
                      </a:r>
                      <a:endParaRPr kumimoji="0" lang="en-US" sz="1400" b="1"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595959"/>
                          </a:solidFill>
                          <a:effectLst/>
                          <a:latin typeface="Calibri" pitchFamily="34" charset="0"/>
                          <a:cs typeface="Arial" charset="0"/>
                        </a:rPr>
                        <a:t>100</a:t>
                      </a:r>
                      <a:endParaRPr kumimoji="0" lang="en-US" sz="1400" b="0" i="0" u="none" strike="noStrike" cap="none" normalizeH="0" baseline="0" smtClean="0">
                        <a:ln>
                          <a:noFill/>
                        </a:ln>
                        <a:solidFill>
                          <a:srgbClr val="595959"/>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595959"/>
                          </a:solidFill>
                          <a:effectLst/>
                          <a:latin typeface="Calibri" pitchFamily="34" charset="0"/>
                          <a:cs typeface="Arial" charset="0"/>
                        </a:rPr>
                        <a:t>300</a:t>
                      </a:r>
                      <a:endParaRPr kumimoji="0" lang="en-US" sz="1400" b="0" i="0" u="none" strike="noStrike" cap="none" normalizeH="0" baseline="0" smtClean="0">
                        <a:ln>
                          <a:noFill/>
                        </a:ln>
                        <a:solidFill>
                          <a:srgbClr val="595959"/>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r>
              <a:tr h="371475">
                <a:tc vMerge="1">
                  <a:txBody>
                    <a:bodyPr/>
                    <a:lstStyle/>
                    <a:p>
                      <a:endParaRPr lang="el-GR"/>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cs typeface="Arial" charset="0"/>
                        </a:rPr>
                        <a:t>Number of institutions providing a formal expression of interest to adopt the Scan4Reco approach</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alibri" pitchFamily="34" charset="0"/>
                          <a:cs typeface="Arial" charset="0"/>
                        </a:rPr>
                        <a:t>1</a:t>
                      </a:r>
                      <a:endParaRPr kumimoji="0" lang="en-US" sz="1400" b="1"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595959"/>
                          </a:solidFill>
                          <a:effectLst/>
                          <a:latin typeface="Calibri" pitchFamily="34" charset="0"/>
                          <a:cs typeface="Arial" charset="0"/>
                        </a:rPr>
                        <a:t>3</a:t>
                      </a:r>
                      <a:endParaRPr kumimoji="0" lang="en-US" sz="1400" b="0" i="0" u="none" strike="noStrike" cap="none" normalizeH="0" baseline="0" smtClean="0">
                        <a:ln>
                          <a:noFill/>
                        </a:ln>
                        <a:solidFill>
                          <a:srgbClr val="595959"/>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595959"/>
                          </a:solidFill>
                          <a:effectLst/>
                          <a:latin typeface="Calibri" pitchFamily="34" charset="0"/>
                          <a:cs typeface="Arial" charset="0"/>
                        </a:rPr>
                        <a:t>8</a:t>
                      </a:r>
                      <a:endParaRPr kumimoji="0" lang="en-US" sz="1400" b="0" i="0" u="none" strike="noStrike" cap="none" normalizeH="0" baseline="0" smtClean="0">
                        <a:ln>
                          <a:noFill/>
                        </a:ln>
                        <a:solidFill>
                          <a:srgbClr val="595959"/>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r>
              <a:tr h="371475">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cs typeface="Arial" charset="0"/>
                        </a:rPr>
                        <a:t>Community engagement:</a:t>
                      </a:r>
                      <a:endParaRPr kumimoji="0" lang="en-US" sz="1400" b="0" i="0" u="none" strike="noStrike" cap="none" normalizeH="0" baseline="0" smtClean="0">
                        <a:ln>
                          <a:noFill/>
                        </a:ln>
                        <a:solidFill>
                          <a:schemeClr val="tx1"/>
                        </a:solidFill>
                        <a:effectLst/>
                        <a:latin typeface="Calibri" pitchFamily="34"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cs typeface="Arial" charset="0"/>
                        </a:rPr>
                        <a:t> </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cs typeface="Arial" charset="0"/>
                        </a:rPr>
                        <a:t>Number of attendees at the project workshops;</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alibri" pitchFamily="34" charset="0"/>
                          <a:cs typeface="Arial" charset="0"/>
                        </a:rPr>
                        <a:t>N/A</a:t>
                      </a:r>
                      <a:endParaRPr kumimoji="0" lang="en-US" sz="1400" b="1"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595959"/>
                          </a:solidFill>
                          <a:effectLst/>
                          <a:latin typeface="Calibri" pitchFamily="34" charset="0"/>
                          <a:cs typeface="Arial" charset="0"/>
                        </a:rPr>
                        <a:t>N/A</a:t>
                      </a:r>
                      <a:endParaRPr kumimoji="0" lang="en-US" sz="1400" b="0" i="0" u="none" strike="noStrike" cap="none" normalizeH="0" baseline="0" smtClean="0">
                        <a:ln>
                          <a:noFill/>
                        </a:ln>
                        <a:solidFill>
                          <a:srgbClr val="595959"/>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595959"/>
                          </a:solidFill>
                          <a:effectLst/>
                          <a:latin typeface="Calibri" pitchFamily="34" charset="0"/>
                          <a:cs typeface="Arial" charset="0"/>
                        </a:rPr>
                        <a:t>80/120</a:t>
                      </a:r>
                      <a:endParaRPr kumimoji="0" lang="en-US" sz="1400" b="0" i="0" u="none" strike="noStrike" cap="none" normalizeH="0" baseline="0" smtClean="0">
                        <a:ln>
                          <a:noFill/>
                        </a:ln>
                        <a:solidFill>
                          <a:srgbClr val="595959"/>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r>
              <a:tr h="371475">
                <a:tc vMerge="1">
                  <a:txBody>
                    <a:bodyPr/>
                    <a:lstStyle/>
                    <a:p>
                      <a:endParaRPr lang="el-GR"/>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cs typeface="Arial" charset="0"/>
                        </a:rPr>
                        <a:t>Number of partnerships with external institutions working on similar themes</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alibri" pitchFamily="34" charset="0"/>
                          <a:cs typeface="Arial" charset="0"/>
                        </a:rPr>
                        <a:t>N/A</a:t>
                      </a:r>
                      <a:endParaRPr kumimoji="0" lang="en-US" sz="1400" b="1"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595959"/>
                          </a:solidFill>
                          <a:effectLst/>
                          <a:latin typeface="Calibri" pitchFamily="34" charset="0"/>
                          <a:cs typeface="Arial" charset="0"/>
                        </a:rPr>
                        <a:t>2</a:t>
                      </a:r>
                      <a:endParaRPr kumimoji="0" lang="en-US" sz="1400" b="0" i="0" u="none" strike="noStrike" cap="none" normalizeH="0" baseline="0" smtClean="0">
                        <a:ln>
                          <a:noFill/>
                        </a:ln>
                        <a:solidFill>
                          <a:srgbClr val="595959"/>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595959"/>
                          </a:solidFill>
                          <a:effectLst/>
                          <a:latin typeface="Calibri" pitchFamily="34" charset="0"/>
                          <a:cs typeface="Arial" charset="0"/>
                        </a:rPr>
                        <a:t>5</a:t>
                      </a:r>
                      <a:endParaRPr kumimoji="0" lang="en-US" sz="1400" b="0" i="0" u="none" strike="noStrike" cap="none" normalizeH="0" baseline="0" smtClean="0">
                        <a:ln>
                          <a:noFill/>
                        </a:ln>
                        <a:solidFill>
                          <a:srgbClr val="595959"/>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r>
              <a:tr h="371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cs typeface="Arial" charset="0"/>
                        </a:rPr>
                        <a:t>Progress on business modelling activities</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cs typeface="Arial" charset="0"/>
                        </a:rPr>
                        <a:t>Number of new business models identified</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alibri" pitchFamily="34" charset="0"/>
                          <a:cs typeface="Arial" charset="0"/>
                        </a:rPr>
                        <a:t>N/A</a:t>
                      </a:r>
                      <a:endParaRPr kumimoji="0" lang="en-US" sz="1400" b="1"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595959"/>
                          </a:solidFill>
                          <a:effectLst/>
                          <a:latin typeface="Calibri" pitchFamily="34" charset="0"/>
                          <a:cs typeface="Arial" charset="0"/>
                        </a:rPr>
                        <a:t>1</a:t>
                      </a:r>
                      <a:endParaRPr kumimoji="0" lang="en-US" sz="1400" b="0" i="0" u="none" strike="noStrike" cap="none" normalizeH="0" baseline="0" smtClean="0">
                        <a:ln>
                          <a:noFill/>
                        </a:ln>
                        <a:solidFill>
                          <a:srgbClr val="595959"/>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595959"/>
                          </a:solidFill>
                          <a:effectLst/>
                          <a:latin typeface="Calibri" pitchFamily="34" charset="0"/>
                          <a:cs typeface="Arial" charset="0"/>
                        </a:rPr>
                        <a:t>3</a:t>
                      </a:r>
                      <a:endParaRPr kumimoji="0" lang="en-US" sz="1400" b="0" i="0" u="none" strike="noStrike" cap="none" normalizeH="0" baseline="0" smtClean="0">
                        <a:ln>
                          <a:noFill/>
                        </a:ln>
                        <a:solidFill>
                          <a:srgbClr val="595959"/>
                        </a:solidFill>
                        <a:effectLst/>
                        <a:latin typeface="Calibri" pitchFamily="34"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GB" altLang="el-GR" dirty="0" smtClean="0"/>
              <a:t>Scan4Reco in a nutshell</a:t>
            </a:r>
            <a:endParaRPr lang="en-US" sz="3600" dirty="0" smtClean="0"/>
          </a:p>
        </p:txBody>
      </p:sp>
      <p:sp>
        <p:nvSpPr>
          <p:cNvPr id="19458" name="Content Placeholder 2"/>
          <p:cNvSpPr>
            <a:spLocks noGrp="1"/>
          </p:cNvSpPr>
          <p:nvPr>
            <p:ph idx="1"/>
          </p:nvPr>
        </p:nvSpPr>
        <p:spPr/>
        <p:txBody>
          <a:bodyPr>
            <a:normAutofit/>
          </a:bodyPr>
          <a:lstStyle/>
          <a:p>
            <a:pPr eaLnBrk="1" hangingPunct="1"/>
            <a:r>
              <a:rPr lang="en-US" sz="2400" b="1" dirty="0"/>
              <a:t>Scan4Reco </a:t>
            </a:r>
            <a:r>
              <a:rPr lang="en-US" sz="2400" dirty="0"/>
              <a:t>will facilitate the </a:t>
            </a:r>
            <a:r>
              <a:rPr lang="en-US" sz="2400" b="1" dirty="0"/>
              <a:t>preservation</a:t>
            </a:r>
            <a:r>
              <a:rPr lang="en-US" sz="2400" dirty="0"/>
              <a:t>,</a:t>
            </a:r>
            <a:r>
              <a:rPr lang="en-US" sz="2400" b="1" dirty="0"/>
              <a:t> conservation, curation</a:t>
            </a:r>
            <a:r>
              <a:rPr lang="en-US" sz="2400" dirty="0"/>
              <a:t>,</a:t>
            </a:r>
            <a:r>
              <a:rPr lang="en-US" sz="2400" b="1" dirty="0"/>
              <a:t> restoration </a:t>
            </a:r>
            <a:r>
              <a:rPr lang="en-US" sz="2400" dirty="0"/>
              <a:t>&amp; the </a:t>
            </a:r>
            <a:r>
              <a:rPr lang="en-US" sz="2400" b="1" dirty="0"/>
              <a:t>documentation </a:t>
            </a:r>
            <a:r>
              <a:rPr lang="en-US" sz="2400" dirty="0"/>
              <a:t>via </a:t>
            </a:r>
            <a:r>
              <a:rPr lang="en-US" sz="2400" b="1" dirty="0"/>
              <a:t>automatic digitization </a:t>
            </a:r>
            <a:r>
              <a:rPr lang="en-US" sz="2400" dirty="0"/>
              <a:t>of a wide variety of </a:t>
            </a:r>
            <a:r>
              <a:rPr lang="en-US" sz="2400" b="1" dirty="0"/>
              <a:t>cultural heritage assets </a:t>
            </a:r>
            <a:r>
              <a:rPr lang="en-US" sz="2400" dirty="0"/>
              <a:t>even </a:t>
            </a:r>
            <a:r>
              <a:rPr lang="en-US" sz="2400" b="1" dirty="0"/>
              <a:t>in situ</a:t>
            </a:r>
            <a:r>
              <a:rPr lang="en-US" sz="2400" dirty="0"/>
              <a:t>, using:</a:t>
            </a:r>
          </a:p>
          <a:p>
            <a:pPr lvl="1" eaLnBrk="1" hangingPunct="1"/>
            <a:r>
              <a:rPr lang="en-US" b="1" dirty="0"/>
              <a:t>multispectral scanning </a:t>
            </a:r>
            <a:r>
              <a:rPr lang="en-US" dirty="0"/>
              <a:t>and </a:t>
            </a:r>
            <a:r>
              <a:rPr lang="en-US" dirty="0" smtClean="0"/>
              <a:t>digitization following a semi-automatic procedure, </a:t>
            </a:r>
            <a:endParaRPr lang="en-US" dirty="0"/>
          </a:p>
          <a:p>
            <a:pPr lvl="1" eaLnBrk="1" hangingPunct="1"/>
            <a:r>
              <a:rPr lang="en-US" b="1" dirty="0"/>
              <a:t>material </a:t>
            </a:r>
            <a:r>
              <a:rPr lang="en-US" b="1" dirty="0" smtClean="0"/>
              <a:t>exploration</a:t>
            </a:r>
            <a:r>
              <a:rPr lang="en-US" dirty="0" smtClean="0"/>
              <a:t> using multiple sensors, </a:t>
            </a:r>
            <a:endParaRPr lang="en-US" dirty="0"/>
          </a:p>
          <a:p>
            <a:pPr lvl="1" eaLnBrk="1" hangingPunct="1"/>
            <a:r>
              <a:rPr lang="en-US" b="1" dirty="0"/>
              <a:t>identification and </a:t>
            </a:r>
            <a:r>
              <a:rPr lang="en-US" b="1" dirty="0" smtClean="0"/>
              <a:t>modelling </a:t>
            </a:r>
            <a:r>
              <a:rPr lang="en-US" dirty="0" smtClean="0"/>
              <a:t>of CH assets deterioration, allowing spatiotemporal simulation and facilitating conservation.</a:t>
            </a:r>
          </a:p>
          <a:p>
            <a:pPr lvl="1" eaLnBrk="1" hangingPunct="1"/>
            <a:r>
              <a:rPr lang="en-US" dirty="0"/>
              <a:t>d</a:t>
            </a:r>
            <a:r>
              <a:rPr lang="en-US" dirty="0" smtClean="0"/>
              <a:t>emonstration of digitized CH assets </a:t>
            </a:r>
            <a:r>
              <a:rPr lang="en-US" dirty="0"/>
              <a:t>in </a:t>
            </a:r>
            <a:r>
              <a:rPr lang="en-US" dirty="0" smtClean="0"/>
              <a:t>a </a:t>
            </a:r>
            <a:r>
              <a:rPr lang="en-US" b="1" dirty="0" smtClean="0"/>
              <a:t>virtual </a:t>
            </a:r>
            <a:r>
              <a:rPr lang="en-US" b="1" dirty="0"/>
              <a:t>museum </a:t>
            </a:r>
          </a:p>
          <a:p>
            <a:pPr lvl="1" eaLnBrk="1" hangingPunct="1"/>
            <a:r>
              <a:rPr lang="en-US" b="1" dirty="0"/>
              <a:t>tactile multilayered surrogates </a:t>
            </a:r>
            <a:r>
              <a:rPr lang="en-US" dirty="0"/>
              <a:t>for both </a:t>
            </a:r>
            <a:r>
              <a:rPr lang="en-US" b="1" dirty="0"/>
              <a:t>scientific and commercial usage.</a:t>
            </a:r>
            <a:endParaRPr lang="en-US" dirty="0"/>
          </a:p>
        </p:txBody>
      </p:sp>
      <p:sp>
        <p:nvSpPr>
          <p:cNvPr id="4" name="Date Placeholder 3"/>
          <p:cNvSpPr>
            <a:spLocks noGrp="1"/>
          </p:cNvSpPr>
          <p:nvPr>
            <p:ph type="dt" sz="half" idx="10"/>
          </p:nvPr>
        </p:nvSpPr>
        <p:spPr/>
        <p:txBody>
          <a:bodyPr/>
          <a:lstStyle/>
          <a:p>
            <a:pPr>
              <a:defRPr/>
            </a:pPr>
            <a:r>
              <a:rPr lang="en-US" smtClean="0"/>
              <a:t>05/10/2016</a:t>
            </a:r>
            <a:endParaRPr lang="en-US"/>
          </a:p>
        </p:txBody>
      </p:sp>
      <p:sp>
        <p:nvSpPr>
          <p:cNvPr id="5" name="Footer Placeholder 4"/>
          <p:cNvSpPr>
            <a:spLocks noGrp="1"/>
          </p:cNvSpPr>
          <p:nvPr>
            <p:ph type="ftr" sz="quarter" idx="11"/>
          </p:nvPr>
        </p:nvSpPr>
        <p:spPr/>
        <p:txBody>
          <a:bodyPr/>
          <a:lstStyle/>
          <a:p>
            <a:pPr>
              <a:defRPr/>
            </a:pPr>
            <a:r>
              <a:rPr lang="en-US" smtClean="0"/>
              <a:t>14th EUROGRAPHICS Workshop on Graphics and Cultural Heritage, Genova  Italy, 5-7 October 2016</a:t>
            </a:r>
            <a:endParaRPr lang="en-US" dirty="0"/>
          </a:p>
        </p:txBody>
      </p:sp>
      <p:sp>
        <p:nvSpPr>
          <p:cNvPr id="6" name="Slide Number Placeholder 5"/>
          <p:cNvSpPr>
            <a:spLocks noGrp="1"/>
          </p:cNvSpPr>
          <p:nvPr>
            <p:ph type="sldNum" sz="quarter" idx="12"/>
          </p:nvPr>
        </p:nvSpPr>
        <p:spPr/>
        <p:txBody>
          <a:bodyPr/>
          <a:lstStyle/>
          <a:p>
            <a:pPr>
              <a:defRPr/>
            </a:pPr>
            <a:fld id="{CDB0E537-AD1D-40F4-8D79-DA700903E834}" type="slidenum">
              <a:rPr lang="en-US" smtClean="0"/>
              <a:pPr>
                <a:defRPr/>
              </a:pPr>
              <a:t>4</a:t>
            </a:fld>
            <a:endParaRPr lang="en-US"/>
          </a:p>
        </p:txBody>
      </p:sp>
    </p:spTree>
    <p:extLst>
      <p:ext uri="{BB962C8B-B14F-4D97-AF65-F5344CB8AC3E}">
        <p14:creationId xmlns:p14="http://schemas.microsoft.com/office/powerpoint/2010/main" val="3011671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96" name="Title 1"/>
          <p:cNvSpPr>
            <a:spLocks/>
          </p:cNvSpPr>
          <p:nvPr/>
        </p:nvSpPr>
        <p:spPr bwMode="auto">
          <a:xfrm>
            <a:off x="2133600" y="152400"/>
            <a:ext cx="6858000" cy="762000"/>
          </a:xfrm>
          <a:prstGeom prst="rect">
            <a:avLst/>
          </a:prstGeom>
          <a:noFill/>
          <a:ln w="9525">
            <a:noFill/>
            <a:miter lim="800000"/>
            <a:headEnd/>
            <a:tailEnd/>
          </a:ln>
        </p:spPr>
        <p:txBody>
          <a:bodyPr anchor="ctr"/>
          <a:lstStyle/>
          <a:p>
            <a:pPr algn="r"/>
            <a:r>
              <a:rPr lang="en-US" sz="3200" b="1">
                <a:latin typeface="Calibri" pitchFamily="34" charset="0"/>
              </a:rPr>
              <a:t>Basic components</a:t>
            </a:r>
          </a:p>
        </p:txBody>
      </p:sp>
      <p:sp>
        <p:nvSpPr>
          <p:cNvPr id="50197" name="Content Placeholder 2"/>
          <p:cNvSpPr>
            <a:spLocks/>
          </p:cNvSpPr>
          <p:nvPr/>
        </p:nvSpPr>
        <p:spPr bwMode="auto">
          <a:xfrm>
            <a:off x="152400" y="1066800"/>
            <a:ext cx="8839200" cy="5486400"/>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pPr>
            <a:endParaRPr lang="en-US" sz="2000" dirty="0">
              <a:latin typeface="Calibri" pitchFamily="34" charset="0"/>
            </a:endParaRPr>
          </a:p>
          <a:p>
            <a:pPr marL="342900" indent="-342900">
              <a:lnSpc>
                <a:spcPct val="80000"/>
              </a:lnSpc>
              <a:spcBef>
                <a:spcPct val="20000"/>
              </a:spcBef>
              <a:buFont typeface="Arial" charset="0"/>
              <a:buChar char="•"/>
            </a:pPr>
            <a:r>
              <a:rPr lang="en-US" sz="2000" dirty="0">
                <a:latin typeface="Calibri" pitchFamily="34" charset="0"/>
              </a:rPr>
              <a:t>Reference material palette – Material Booklet</a:t>
            </a:r>
          </a:p>
          <a:p>
            <a:pPr marL="342900" indent="-342900">
              <a:lnSpc>
                <a:spcPct val="80000"/>
              </a:lnSpc>
              <a:spcBef>
                <a:spcPct val="20000"/>
              </a:spcBef>
              <a:buFont typeface="Arial" charset="0"/>
              <a:buChar char="•"/>
            </a:pPr>
            <a:r>
              <a:rPr lang="en-US" sz="2000" dirty="0">
                <a:latin typeface="Calibri" pitchFamily="34" charset="0"/>
              </a:rPr>
              <a:t>Ageing models</a:t>
            </a:r>
          </a:p>
          <a:p>
            <a:pPr marL="342900" indent="-342900">
              <a:lnSpc>
                <a:spcPct val="80000"/>
              </a:lnSpc>
              <a:spcBef>
                <a:spcPct val="20000"/>
              </a:spcBef>
              <a:buFont typeface="Arial" charset="0"/>
              <a:buChar char="•"/>
            </a:pPr>
            <a:r>
              <a:rPr lang="en-US" sz="2000" dirty="0">
                <a:latin typeface="Calibri" pitchFamily="34" charset="0"/>
              </a:rPr>
              <a:t>Multi-sensorial platform</a:t>
            </a:r>
          </a:p>
          <a:p>
            <a:pPr marL="742950" lvl="1" indent="-285750">
              <a:lnSpc>
                <a:spcPct val="80000"/>
              </a:lnSpc>
              <a:spcBef>
                <a:spcPct val="20000"/>
              </a:spcBef>
              <a:buFont typeface="Arial" charset="0"/>
              <a:buChar char="–"/>
            </a:pPr>
            <a:r>
              <a:rPr lang="en-US" dirty="0">
                <a:latin typeface="Calibri" pitchFamily="34" charset="0"/>
              </a:rPr>
              <a:t>Depth cameras /</a:t>
            </a:r>
            <a:r>
              <a:rPr lang="en-US" dirty="0" err="1">
                <a:latin typeface="Calibri" pitchFamily="34" charset="0"/>
              </a:rPr>
              <a:t>ToF</a:t>
            </a:r>
            <a:r>
              <a:rPr lang="en-US" dirty="0">
                <a:latin typeface="Calibri" pitchFamily="34" charset="0"/>
              </a:rPr>
              <a:t> sensors</a:t>
            </a:r>
          </a:p>
          <a:p>
            <a:pPr marL="742950" lvl="1" indent="-285750">
              <a:lnSpc>
                <a:spcPct val="80000"/>
              </a:lnSpc>
              <a:spcBef>
                <a:spcPct val="20000"/>
              </a:spcBef>
              <a:buFont typeface="Arial" charset="0"/>
              <a:buChar char="–"/>
            </a:pPr>
            <a:r>
              <a:rPr lang="en-US" dirty="0" err="1">
                <a:latin typeface="Calibri" pitchFamily="34" charset="0"/>
              </a:rPr>
              <a:t>Microprofilometer</a:t>
            </a:r>
            <a:endParaRPr lang="en-US" dirty="0">
              <a:latin typeface="Calibri" pitchFamily="34" charset="0"/>
            </a:endParaRPr>
          </a:p>
          <a:p>
            <a:pPr marL="742950" lvl="1" indent="-285750">
              <a:lnSpc>
                <a:spcPct val="80000"/>
              </a:lnSpc>
              <a:spcBef>
                <a:spcPct val="20000"/>
              </a:spcBef>
              <a:buFont typeface="Arial" charset="0"/>
              <a:buChar char="–"/>
            </a:pPr>
            <a:r>
              <a:rPr lang="en-US" dirty="0">
                <a:latin typeface="Calibri" pitchFamily="34" charset="0"/>
              </a:rPr>
              <a:t>Ultrasonic scanner</a:t>
            </a:r>
          </a:p>
          <a:p>
            <a:pPr marL="742950" lvl="1" indent="-285750">
              <a:lnSpc>
                <a:spcPct val="80000"/>
              </a:lnSpc>
              <a:spcBef>
                <a:spcPct val="20000"/>
              </a:spcBef>
              <a:buFont typeface="Arial" charset="0"/>
              <a:buChar char="–"/>
            </a:pPr>
            <a:r>
              <a:rPr lang="en-US" dirty="0">
                <a:latin typeface="Calibri" pitchFamily="34" charset="0"/>
              </a:rPr>
              <a:t>Infrared (class Raman) scanner</a:t>
            </a:r>
          </a:p>
          <a:p>
            <a:pPr marL="742950" lvl="1" indent="-285750">
              <a:lnSpc>
                <a:spcPct val="80000"/>
              </a:lnSpc>
              <a:spcBef>
                <a:spcPct val="20000"/>
              </a:spcBef>
              <a:buFont typeface="Arial" charset="0"/>
              <a:buChar char="–"/>
            </a:pPr>
            <a:r>
              <a:rPr lang="en-US" dirty="0">
                <a:latin typeface="Calibri" pitchFamily="34" charset="0"/>
              </a:rPr>
              <a:t>X-Ray Fluorescence</a:t>
            </a:r>
          </a:p>
          <a:p>
            <a:pPr marL="742950" lvl="1" indent="-285750">
              <a:lnSpc>
                <a:spcPct val="80000"/>
              </a:lnSpc>
              <a:spcBef>
                <a:spcPct val="20000"/>
              </a:spcBef>
              <a:buFont typeface="Arial" charset="0"/>
              <a:buChar char="–"/>
            </a:pPr>
            <a:r>
              <a:rPr lang="en-US" dirty="0">
                <a:latin typeface="Calibri" pitchFamily="34" charset="0"/>
              </a:rPr>
              <a:t>Reflectance Transformation Imaging</a:t>
            </a:r>
          </a:p>
          <a:p>
            <a:pPr marL="342900" indent="-342900">
              <a:lnSpc>
                <a:spcPct val="80000"/>
              </a:lnSpc>
              <a:spcBef>
                <a:spcPct val="20000"/>
              </a:spcBef>
              <a:buFont typeface="Arial" charset="0"/>
              <a:buChar char="•"/>
            </a:pPr>
            <a:r>
              <a:rPr lang="en-US" sz="2000" dirty="0">
                <a:latin typeface="Calibri" pitchFamily="34" charset="0"/>
              </a:rPr>
              <a:t>Spatiotemporal simulator</a:t>
            </a:r>
          </a:p>
          <a:p>
            <a:pPr marL="342900" indent="-342900">
              <a:lnSpc>
                <a:spcPct val="80000"/>
              </a:lnSpc>
              <a:spcBef>
                <a:spcPct val="20000"/>
              </a:spcBef>
              <a:buFont typeface="Arial" charset="0"/>
              <a:buChar char="•"/>
            </a:pPr>
            <a:r>
              <a:rPr lang="en-US" sz="2000" dirty="0">
                <a:latin typeface="Calibri" pitchFamily="34" charset="0"/>
              </a:rPr>
              <a:t>3D/4D reconstruction</a:t>
            </a:r>
          </a:p>
          <a:p>
            <a:pPr marL="342900" indent="-342900">
              <a:lnSpc>
                <a:spcPct val="80000"/>
              </a:lnSpc>
              <a:spcBef>
                <a:spcPct val="20000"/>
              </a:spcBef>
              <a:buFont typeface="Arial" charset="0"/>
              <a:buChar char="•"/>
            </a:pPr>
            <a:r>
              <a:rPr lang="en-US" sz="2000" dirty="0">
                <a:latin typeface="Calibri" pitchFamily="34" charset="0"/>
              </a:rPr>
              <a:t>Automatic fault detector &amp; annotator</a:t>
            </a:r>
          </a:p>
          <a:p>
            <a:pPr marL="342900" indent="-342900">
              <a:lnSpc>
                <a:spcPct val="80000"/>
              </a:lnSpc>
              <a:spcBef>
                <a:spcPct val="20000"/>
              </a:spcBef>
              <a:buFont typeface="Arial" charset="0"/>
              <a:buChar char="•"/>
            </a:pPr>
            <a:r>
              <a:rPr lang="en-US" sz="2000" dirty="0">
                <a:latin typeface="Calibri" pitchFamily="34" charset="0"/>
              </a:rPr>
              <a:t>Conservation related Decision Support System</a:t>
            </a:r>
          </a:p>
          <a:p>
            <a:pPr marL="342900" indent="-342900">
              <a:lnSpc>
                <a:spcPct val="80000"/>
              </a:lnSpc>
              <a:spcBef>
                <a:spcPct val="20000"/>
              </a:spcBef>
              <a:buFont typeface="Arial" charset="0"/>
              <a:buChar char="•"/>
            </a:pPr>
            <a:r>
              <a:rPr lang="en-US" sz="2000" dirty="0">
                <a:latin typeface="Calibri" pitchFamily="34" charset="0"/>
              </a:rPr>
              <a:t>3D Printing (incl. anisotropic visual information)</a:t>
            </a:r>
          </a:p>
          <a:p>
            <a:pPr marL="342900" indent="-342900">
              <a:lnSpc>
                <a:spcPct val="80000"/>
              </a:lnSpc>
              <a:spcBef>
                <a:spcPct val="20000"/>
              </a:spcBef>
              <a:buFont typeface="Arial" charset="0"/>
              <a:buChar char="•"/>
            </a:pPr>
            <a:r>
              <a:rPr lang="en-US" sz="2000" dirty="0">
                <a:latin typeface="Calibri" pitchFamily="34" charset="0"/>
              </a:rPr>
              <a:t>Visualization </a:t>
            </a:r>
          </a:p>
          <a:p>
            <a:pPr marL="342900" indent="-342900">
              <a:lnSpc>
                <a:spcPct val="80000"/>
              </a:lnSpc>
              <a:spcBef>
                <a:spcPct val="20000"/>
              </a:spcBef>
              <a:buFont typeface="Arial" charset="0"/>
              <a:buChar char="•"/>
            </a:pPr>
            <a:r>
              <a:rPr lang="en-US" sz="2000" dirty="0">
                <a:latin typeface="Calibri" pitchFamily="34" charset="0"/>
              </a:rPr>
              <a:t>Virtual Museum</a:t>
            </a:r>
          </a:p>
          <a:p>
            <a:pPr marL="342900" indent="-342900">
              <a:lnSpc>
                <a:spcPct val="80000"/>
              </a:lnSpc>
              <a:spcBef>
                <a:spcPct val="20000"/>
              </a:spcBef>
              <a:buFont typeface="Arial" charset="0"/>
              <a:buChar char="•"/>
            </a:pPr>
            <a:endParaRPr lang="en-US" sz="2000" dirty="0">
              <a:latin typeface="Calibri" pitchFamily="34" charset="0"/>
            </a:endParaRPr>
          </a:p>
        </p:txBody>
      </p:sp>
      <p:sp>
        <p:nvSpPr>
          <p:cNvPr id="50198" name="Rectangle 9"/>
          <p:cNvSpPr>
            <a:spLocks noChangeArrowheads="1"/>
          </p:cNvSpPr>
          <p:nvPr/>
        </p:nvSpPr>
        <p:spPr bwMode="auto">
          <a:xfrm>
            <a:off x="0" y="2747963"/>
            <a:ext cx="9144000" cy="0"/>
          </a:xfrm>
          <a:prstGeom prst="rect">
            <a:avLst/>
          </a:prstGeom>
          <a:noFill/>
          <a:ln w="9525">
            <a:noFill/>
            <a:miter lim="800000"/>
            <a:headEnd/>
            <a:tailEnd/>
          </a:ln>
        </p:spPr>
        <p:txBody>
          <a:bodyPr wrap="none" anchor="ctr">
            <a:spAutoFit/>
          </a:bodyPr>
          <a:lstStyle/>
          <a:p>
            <a:endParaRPr lang="el-GR"/>
          </a:p>
        </p:txBody>
      </p:sp>
      <p:graphicFrame>
        <p:nvGraphicFramePr>
          <p:cNvPr id="50195" name="Object 19"/>
          <p:cNvGraphicFramePr>
            <a:graphicFrameLocks noChangeAspect="1"/>
          </p:cNvGraphicFramePr>
          <p:nvPr/>
        </p:nvGraphicFramePr>
        <p:xfrm>
          <a:off x="6838950" y="1066800"/>
          <a:ext cx="2076450" cy="1362075"/>
        </p:xfrm>
        <a:graphic>
          <a:graphicData uri="http://schemas.openxmlformats.org/presentationml/2006/ole">
            <mc:AlternateContent xmlns:mc="http://schemas.openxmlformats.org/markup-compatibility/2006">
              <mc:Choice xmlns:v="urn:schemas-microsoft-com:vml" Requires="v">
                <p:oleObj spid="_x0000_s50236" name="Bitmap Image" r:id="rId4" imgW="4514286" imgH="2962689" progId="PBrush">
                  <p:embed/>
                </p:oleObj>
              </mc:Choice>
              <mc:Fallback>
                <p:oleObj name="Bitmap Image" r:id="rId4" imgW="4514286" imgH="2962689" progId="PBrush">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8950" y="1066800"/>
                        <a:ext cx="2076450" cy="136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0199" name="Group 13"/>
          <p:cNvGrpSpPr>
            <a:grpSpLocks/>
          </p:cNvGrpSpPr>
          <p:nvPr/>
        </p:nvGrpSpPr>
        <p:grpSpPr bwMode="auto">
          <a:xfrm>
            <a:off x="7543800" y="4800600"/>
            <a:ext cx="914400" cy="1143000"/>
            <a:chOff x="288" y="1104"/>
            <a:chExt cx="672" cy="768"/>
          </a:xfrm>
        </p:grpSpPr>
        <p:pic>
          <p:nvPicPr>
            <p:cNvPr id="50204" name="Picture 14" descr="banks-512"/>
            <p:cNvPicPr>
              <a:picLocks noChangeAspect="1" noChangeArrowheads="1"/>
            </p:cNvPicPr>
            <p:nvPr/>
          </p:nvPicPr>
          <p:blipFill>
            <a:blip r:embed="rId6"/>
            <a:srcRect/>
            <a:stretch>
              <a:fillRect/>
            </a:stretch>
          </p:blipFill>
          <p:spPr bwMode="auto">
            <a:xfrm>
              <a:off x="288" y="1212"/>
              <a:ext cx="672" cy="660"/>
            </a:xfrm>
            <a:prstGeom prst="rect">
              <a:avLst/>
            </a:prstGeom>
            <a:noFill/>
            <a:ln w="9525">
              <a:noFill/>
              <a:miter lim="800000"/>
              <a:headEnd/>
              <a:tailEnd/>
            </a:ln>
          </p:spPr>
        </p:pic>
        <p:sp>
          <p:nvSpPr>
            <p:cNvPr id="50205" name="WordArt 15"/>
            <p:cNvSpPr>
              <a:spLocks noChangeArrowheads="1" noChangeShapeType="1" noTextEdit="1"/>
            </p:cNvSpPr>
            <p:nvPr/>
          </p:nvSpPr>
          <p:spPr bwMode="auto">
            <a:xfrm>
              <a:off x="288" y="1104"/>
              <a:ext cx="624" cy="384"/>
            </a:xfrm>
            <a:prstGeom prst="rect">
              <a:avLst/>
            </a:prstGeom>
          </p:spPr>
          <p:txBody>
            <a:bodyPr wrap="none" fromWordArt="1">
              <a:prstTxWarp prst="textDeflate">
                <a:avLst>
                  <a:gd name="adj" fmla="val 4583"/>
                </a:avLst>
              </a:prstTxWarp>
            </a:bodyPr>
            <a:lstStyle/>
            <a:p>
              <a:pPr algn="ctr"/>
              <a:r>
                <a:rPr lang="en-US" sz="3600" kern="10">
                  <a:ln w="9525">
                    <a:noFill/>
                    <a:round/>
                    <a:headEnd/>
                    <a:tailEnd/>
                  </a:ln>
                  <a:solidFill>
                    <a:srgbClr val="000000">
                      <a:alpha val="34117"/>
                    </a:srgbClr>
                  </a:solidFill>
                  <a:latin typeface="Impact"/>
                </a:rPr>
                <a:t>VR</a:t>
              </a:r>
              <a:endParaRPr lang="el-GR" sz="3600" kern="10">
                <a:ln w="9525">
                  <a:noFill/>
                  <a:round/>
                  <a:headEnd/>
                  <a:tailEnd/>
                </a:ln>
                <a:solidFill>
                  <a:srgbClr val="000000">
                    <a:alpha val="34117"/>
                  </a:srgbClr>
                </a:solidFill>
                <a:latin typeface="Impact"/>
              </a:endParaRPr>
            </a:p>
          </p:txBody>
        </p:sp>
      </p:grpSp>
      <p:pic>
        <p:nvPicPr>
          <p:cNvPr id="50200" name="Picture 16" descr="1"/>
          <p:cNvPicPr>
            <a:picLocks noChangeAspect="1" noChangeArrowheads="1"/>
          </p:cNvPicPr>
          <p:nvPr/>
        </p:nvPicPr>
        <p:blipFill>
          <a:blip r:embed="rId7"/>
          <a:srcRect/>
          <a:stretch>
            <a:fillRect/>
          </a:stretch>
        </p:blipFill>
        <p:spPr bwMode="auto">
          <a:xfrm>
            <a:off x="7467600" y="2667000"/>
            <a:ext cx="927100" cy="1638300"/>
          </a:xfrm>
          <a:prstGeom prst="rect">
            <a:avLst/>
          </a:prstGeom>
          <a:noFill/>
          <a:ln w="9525">
            <a:noFill/>
            <a:miter lim="800000"/>
            <a:headEnd/>
            <a:tailEnd/>
          </a:ln>
        </p:spPr>
      </p:pic>
      <p:sp>
        <p:nvSpPr>
          <p:cNvPr id="6" name="Slide Number Placeholder 5"/>
          <p:cNvSpPr txBox="1">
            <a:spLocks noGrp="1"/>
          </p:cNvSpPr>
          <p:nvPr/>
        </p:nvSpPr>
        <p:spPr>
          <a:xfrm>
            <a:off x="7696200" y="6537325"/>
            <a:ext cx="1295400" cy="244475"/>
          </a:xfrm>
          <a:prstGeom prst="rect">
            <a:avLst/>
          </a:prstGeom>
          <a:noFill/>
        </p:spPr>
        <p:txBody>
          <a:bodyPr anchor="ctr"/>
          <a:lstStyle/>
          <a:p>
            <a:pPr algn="r" fontAlgn="auto">
              <a:spcBef>
                <a:spcPts val="0"/>
              </a:spcBef>
              <a:spcAft>
                <a:spcPts val="0"/>
              </a:spcAft>
              <a:defRPr/>
            </a:pPr>
            <a:fld id="{21AB520D-ABC8-4063-8A39-CFA4AD5A546A}" type="slidenum">
              <a:rPr lang="en-US" sz="1100">
                <a:solidFill>
                  <a:schemeClr val="tx1">
                    <a:lumMod val="65000"/>
                    <a:lumOff val="35000"/>
                  </a:schemeClr>
                </a:solidFill>
                <a:latin typeface="+mn-lt"/>
                <a:cs typeface="+mn-cs"/>
              </a:rPr>
              <a:pPr algn="r" fontAlgn="auto">
                <a:spcBef>
                  <a:spcPts val="0"/>
                </a:spcBef>
                <a:spcAft>
                  <a:spcPts val="0"/>
                </a:spcAft>
                <a:defRPr/>
              </a:pPr>
              <a:t>5</a:t>
            </a:fld>
            <a:endParaRPr lang="en-US" sz="1100">
              <a:solidFill>
                <a:schemeClr val="tx1">
                  <a:lumMod val="65000"/>
                  <a:lumOff val="35000"/>
                </a:schemeClr>
              </a:solidFill>
              <a:latin typeface="+mn-lt"/>
              <a:cs typeface="+mn-cs"/>
            </a:endParaRPr>
          </a:p>
        </p:txBody>
      </p:sp>
      <p:sp>
        <p:nvSpPr>
          <p:cNvPr id="2" name="Date Placeholder 1"/>
          <p:cNvSpPr>
            <a:spLocks noGrp="1"/>
          </p:cNvSpPr>
          <p:nvPr>
            <p:ph type="dt" sz="half" idx="10"/>
          </p:nvPr>
        </p:nvSpPr>
        <p:spPr>
          <a:xfrm>
            <a:off x="152400" y="6531430"/>
            <a:ext cx="1143000" cy="244475"/>
          </a:xfrm>
        </p:spPr>
        <p:txBody>
          <a:bodyPr/>
          <a:lstStyle/>
          <a:p>
            <a:pPr>
              <a:defRPr/>
            </a:pPr>
            <a:r>
              <a:rPr lang="en-US" dirty="0" smtClean="0"/>
              <a:t>05/10/2016</a:t>
            </a:r>
            <a:endParaRPr lang="en-US" dirty="0"/>
          </a:p>
        </p:txBody>
      </p:sp>
      <p:sp>
        <p:nvSpPr>
          <p:cNvPr id="3" name="Footer Placeholder 2"/>
          <p:cNvSpPr>
            <a:spLocks noGrp="1"/>
          </p:cNvSpPr>
          <p:nvPr>
            <p:ph type="ftr" sz="quarter" idx="11"/>
          </p:nvPr>
        </p:nvSpPr>
        <p:spPr>
          <a:xfrm>
            <a:off x="1447800" y="6537324"/>
            <a:ext cx="6096000" cy="244475"/>
          </a:xfrm>
        </p:spPr>
        <p:txBody>
          <a:bodyPr/>
          <a:lstStyle/>
          <a:p>
            <a:pPr>
              <a:defRPr/>
            </a:pPr>
            <a:r>
              <a:rPr lang="en-US" dirty="0" smtClean="0"/>
              <a:t>14th EUROGRAPHICS Workshop on Graphics and Cultural Heritage, Genova  Italy, 5-7 October 2016</a:t>
            </a:r>
            <a:endParaRPr lang="en-US" dirty="0"/>
          </a:p>
        </p:txBody>
      </p:sp>
      <p:sp>
        <p:nvSpPr>
          <p:cNvPr id="7" name="Slide Number Placeholder 6"/>
          <p:cNvSpPr>
            <a:spLocks noGrp="1"/>
          </p:cNvSpPr>
          <p:nvPr>
            <p:ph type="sldNum" sz="quarter" idx="12"/>
          </p:nvPr>
        </p:nvSpPr>
        <p:spPr/>
        <p:txBody>
          <a:bodyPr/>
          <a:lstStyle/>
          <a:p>
            <a:pPr>
              <a:defRPr/>
            </a:pPr>
            <a:fld id="{96C015F1-ADC7-4E30-90EC-7724DA3CF281}"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Scan4Reco Architecture</a:t>
            </a:r>
            <a:endParaRPr lang="en-US" dirty="0"/>
          </a:p>
        </p:txBody>
      </p:sp>
      <p:sp>
        <p:nvSpPr>
          <p:cNvPr id="4" name="Date Placeholder 3"/>
          <p:cNvSpPr>
            <a:spLocks noGrp="1"/>
          </p:cNvSpPr>
          <p:nvPr>
            <p:ph type="dt" sz="half" idx="10"/>
          </p:nvPr>
        </p:nvSpPr>
        <p:spPr/>
        <p:txBody>
          <a:bodyPr/>
          <a:lstStyle/>
          <a:p>
            <a:pPr>
              <a:defRPr/>
            </a:pPr>
            <a:r>
              <a:rPr lang="en-US" smtClean="0"/>
              <a:t>05/10/2016</a:t>
            </a:r>
            <a:endParaRPr lang="en-US"/>
          </a:p>
        </p:txBody>
      </p:sp>
      <p:sp>
        <p:nvSpPr>
          <p:cNvPr id="5" name="Footer Placeholder 4"/>
          <p:cNvSpPr>
            <a:spLocks noGrp="1"/>
          </p:cNvSpPr>
          <p:nvPr>
            <p:ph type="ftr" sz="quarter" idx="11"/>
          </p:nvPr>
        </p:nvSpPr>
        <p:spPr/>
        <p:txBody>
          <a:bodyPr/>
          <a:lstStyle/>
          <a:p>
            <a:pPr>
              <a:defRPr/>
            </a:pPr>
            <a:r>
              <a:rPr lang="en-US" smtClean="0"/>
              <a:t>14th EUROGRAPHICS Workshop on Graphics and Cultural Heritage, Genova  Italy, 5-7 October 2016</a:t>
            </a:r>
            <a:endParaRPr lang="en-US" dirty="0"/>
          </a:p>
        </p:txBody>
      </p:sp>
      <p:sp>
        <p:nvSpPr>
          <p:cNvPr id="6" name="Slide Number Placeholder 5"/>
          <p:cNvSpPr>
            <a:spLocks noGrp="1"/>
          </p:cNvSpPr>
          <p:nvPr>
            <p:ph type="sldNum" sz="quarter" idx="12"/>
          </p:nvPr>
        </p:nvSpPr>
        <p:spPr/>
        <p:txBody>
          <a:bodyPr/>
          <a:lstStyle/>
          <a:p>
            <a:pPr>
              <a:defRPr/>
            </a:pPr>
            <a:fld id="{96C015F1-ADC7-4E30-90EC-7724DA3CF281}" type="slidenum">
              <a:rPr lang="en-US" smtClean="0"/>
              <a:pPr>
                <a:defRPr/>
              </a:pPr>
              <a:t>6</a:t>
            </a:fld>
            <a:endParaRPr lang="en-US"/>
          </a:p>
        </p:txBody>
      </p:sp>
      <p:pic>
        <p:nvPicPr>
          <p:cNvPr id="51202" name="Picture 2" descr="D:\Scan4RecoComponentAr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95400"/>
            <a:ext cx="8991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919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Scan4Reco Architecture</a:t>
            </a:r>
            <a:endParaRPr lang="en-US" dirty="0"/>
          </a:p>
        </p:txBody>
      </p:sp>
      <p:sp>
        <p:nvSpPr>
          <p:cNvPr id="4" name="Date Placeholder 3"/>
          <p:cNvSpPr>
            <a:spLocks noGrp="1"/>
          </p:cNvSpPr>
          <p:nvPr>
            <p:ph type="dt" sz="half" idx="10"/>
          </p:nvPr>
        </p:nvSpPr>
        <p:spPr/>
        <p:txBody>
          <a:bodyPr/>
          <a:lstStyle/>
          <a:p>
            <a:pPr>
              <a:defRPr/>
            </a:pPr>
            <a:r>
              <a:rPr lang="en-US" smtClean="0"/>
              <a:t>05/10/2016</a:t>
            </a:r>
            <a:endParaRPr lang="en-US"/>
          </a:p>
        </p:txBody>
      </p:sp>
      <p:sp>
        <p:nvSpPr>
          <p:cNvPr id="5" name="Footer Placeholder 4"/>
          <p:cNvSpPr>
            <a:spLocks noGrp="1"/>
          </p:cNvSpPr>
          <p:nvPr>
            <p:ph type="ftr" sz="quarter" idx="11"/>
          </p:nvPr>
        </p:nvSpPr>
        <p:spPr/>
        <p:txBody>
          <a:bodyPr/>
          <a:lstStyle/>
          <a:p>
            <a:pPr>
              <a:defRPr/>
            </a:pPr>
            <a:r>
              <a:rPr lang="en-US" smtClean="0"/>
              <a:t>14th EUROGRAPHICS Workshop on Graphics and Cultural Heritage, Genova  Italy, 5-7 October 2016</a:t>
            </a:r>
            <a:endParaRPr lang="en-US" dirty="0"/>
          </a:p>
        </p:txBody>
      </p:sp>
      <p:sp>
        <p:nvSpPr>
          <p:cNvPr id="6" name="Slide Number Placeholder 5"/>
          <p:cNvSpPr>
            <a:spLocks noGrp="1"/>
          </p:cNvSpPr>
          <p:nvPr>
            <p:ph type="sldNum" sz="quarter" idx="12"/>
          </p:nvPr>
        </p:nvSpPr>
        <p:spPr/>
        <p:txBody>
          <a:bodyPr/>
          <a:lstStyle/>
          <a:p>
            <a:pPr>
              <a:defRPr/>
            </a:pPr>
            <a:fld id="{96C015F1-ADC7-4E30-90EC-7724DA3CF281}" type="slidenum">
              <a:rPr lang="en-US" smtClean="0"/>
              <a:pPr>
                <a:defRPr/>
              </a:pPr>
              <a:t>7</a:t>
            </a:fld>
            <a:endParaRPr lang="en-US"/>
          </a:p>
        </p:txBody>
      </p:sp>
      <p:pic>
        <p:nvPicPr>
          <p:cNvPr id="51202" name="Picture 2" descr="D:\Scan4RecoComponentAr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85875"/>
            <a:ext cx="8991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21" name="5-Point Star 20"/>
          <p:cNvSpPr>
            <a:spLocks noChangeAspect="1"/>
          </p:cNvSpPr>
          <p:nvPr/>
        </p:nvSpPr>
        <p:spPr>
          <a:xfrm>
            <a:off x="1821180" y="5191126"/>
            <a:ext cx="137160" cy="13716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0000"/>
              </a:solidFill>
            </a:endParaRPr>
          </a:p>
        </p:txBody>
      </p:sp>
      <p:sp>
        <p:nvSpPr>
          <p:cNvPr id="24" name="5-Point Star 23"/>
          <p:cNvSpPr>
            <a:spLocks noChangeAspect="1"/>
          </p:cNvSpPr>
          <p:nvPr/>
        </p:nvSpPr>
        <p:spPr>
          <a:xfrm>
            <a:off x="76200" y="3783330"/>
            <a:ext cx="137160" cy="13716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0000"/>
              </a:solidFill>
            </a:endParaRPr>
          </a:p>
        </p:txBody>
      </p:sp>
      <p:sp>
        <p:nvSpPr>
          <p:cNvPr id="23" name="TextBox 22"/>
          <p:cNvSpPr txBox="1"/>
          <p:nvPr/>
        </p:nvSpPr>
        <p:spPr>
          <a:xfrm>
            <a:off x="2743200" y="6019800"/>
            <a:ext cx="3444240" cy="369332"/>
          </a:xfrm>
          <a:prstGeom prst="rect">
            <a:avLst/>
          </a:prstGeom>
          <a:noFill/>
        </p:spPr>
        <p:txBody>
          <a:bodyPr wrap="square" rtlCol="0">
            <a:spAutoFit/>
          </a:bodyPr>
          <a:lstStyle/>
          <a:p>
            <a:pPr algn="ctr"/>
            <a:r>
              <a:rPr lang="en-US" i="1" dirty="0" smtClean="0"/>
              <a:t>Assisted Positioning Subsystem</a:t>
            </a:r>
            <a:endParaRPr lang="en-US" i="1" dirty="0"/>
          </a:p>
        </p:txBody>
      </p:sp>
    </p:spTree>
    <p:extLst>
      <p:ext uri="{BB962C8B-B14F-4D97-AF65-F5344CB8AC3E}">
        <p14:creationId xmlns:p14="http://schemas.microsoft.com/office/powerpoint/2010/main" val="3983502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Scan4Reco Architecture</a:t>
            </a:r>
            <a:endParaRPr lang="en-US" dirty="0"/>
          </a:p>
        </p:txBody>
      </p:sp>
      <p:sp>
        <p:nvSpPr>
          <p:cNvPr id="4" name="Date Placeholder 3"/>
          <p:cNvSpPr>
            <a:spLocks noGrp="1"/>
          </p:cNvSpPr>
          <p:nvPr>
            <p:ph type="dt" sz="half" idx="10"/>
          </p:nvPr>
        </p:nvSpPr>
        <p:spPr/>
        <p:txBody>
          <a:bodyPr/>
          <a:lstStyle/>
          <a:p>
            <a:pPr>
              <a:defRPr/>
            </a:pPr>
            <a:r>
              <a:rPr lang="en-US" smtClean="0"/>
              <a:t>05/10/2016</a:t>
            </a:r>
            <a:endParaRPr lang="en-US"/>
          </a:p>
        </p:txBody>
      </p:sp>
      <p:sp>
        <p:nvSpPr>
          <p:cNvPr id="5" name="Footer Placeholder 4"/>
          <p:cNvSpPr>
            <a:spLocks noGrp="1"/>
          </p:cNvSpPr>
          <p:nvPr>
            <p:ph type="ftr" sz="quarter" idx="11"/>
          </p:nvPr>
        </p:nvSpPr>
        <p:spPr/>
        <p:txBody>
          <a:bodyPr/>
          <a:lstStyle/>
          <a:p>
            <a:pPr>
              <a:defRPr/>
            </a:pPr>
            <a:r>
              <a:rPr lang="en-US" smtClean="0"/>
              <a:t>14th EUROGRAPHICS Workshop on Graphics and Cultural Heritage, Genova  Italy, 5-7 October 2016</a:t>
            </a:r>
            <a:endParaRPr lang="en-US" dirty="0"/>
          </a:p>
        </p:txBody>
      </p:sp>
      <p:sp>
        <p:nvSpPr>
          <p:cNvPr id="6" name="Slide Number Placeholder 5"/>
          <p:cNvSpPr>
            <a:spLocks noGrp="1"/>
          </p:cNvSpPr>
          <p:nvPr>
            <p:ph type="sldNum" sz="quarter" idx="12"/>
          </p:nvPr>
        </p:nvSpPr>
        <p:spPr/>
        <p:txBody>
          <a:bodyPr/>
          <a:lstStyle/>
          <a:p>
            <a:pPr>
              <a:defRPr/>
            </a:pPr>
            <a:fld id="{96C015F1-ADC7-4E30-90EC-7724DA3CF281}" type="slidenum">
              <a:rPr lang="en-US" smtClean="0"/>
              <a:pPr>
                <a:defRPr/>
              </a:pPr>
              <a:t>8</a:t>
            </a:fld>
            <a:endParaRPr lang="en-US"/>
          </a:p>
        </p:txBody>
      </p:sp>
      <p:pic>
        <p:nvPicPr>
          <p:cNvPr id="51202" name="Picture 2" descr="D:\Scan4RecoComponentAr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95400"/>
            <a:ext cx="8991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09800" y="6019800"/>
            <a:ext cx="4953000" cy="369332"/>
          </a:xfrm>
          <a:prstGeom prst="rect">
            <a:avLst/>
          </a:prstGeom>
          <a:noFill/>
        </p:spPr>
        <p:txBody>
          <a:bodyPr wrap="square" rtlCol="0">
            <a:spAutoFit/>
          </a:bodyPr>
          <a:lstStyle/>
          <a:p>
            <a:pPr algn="ctr"/>
            <a:r>
              <a:rPr lang="en-US" i="1" dirty="0" smtClean="0"/>
              <a:t>Global Scanning and Registration Subsystem</a:t>
            </a:r>
            <a:endParaRPr lang="en-US" i="1" dirty="0"/>
          </a:p>
        </p:txBody>
      </p:sp>
      <p:sp>
        <p:nvSpPr>
          <p:cNvPr id="8" name="5-Point Star 7"/>
          <p:cNvSpPr>
            <a:spLocks noChangeAspect="1"/>
          </p:cNvSpPr>
          <p:nvPr/>
        </p:nvSpPr>
        <p:spPr>
          <a:xfrm>
            <a:off x="1767840" y="2453640"/>
            <a:ext cx="137160" cy="13716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0000"/>
              </a:solidFill>
            </a:endParaRPr>
          </a:p>
        </p:txBody>
      </p:sp>
      <p:sp>
        <p:nvSpPr>
          <p:cNvPr id="9" name="5-Point Star 8"/>
          <p:cNvSpPr>
            <a:spLocks noChangeAspect="1"/>
          </p:cNvSpPr>
          <p:nvPr/>
        </p:nvSpPr>
        <p:spPr>
          <a:xfrm>
            <a:off x="3901440" y="2438400"/>
            <a:ext cx="137160" cy="13716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0000"/>
              </a:solidFill>
            </a:endParaRPr>
          </a:p>
        </p:txBody>
      </p:sp>
      <p:sp>
        <p:nvSpPr>
          <p:cNvPr id="10" name="5-Point Star 9"/>
          <p:cNvSpPr>
            <a:spLocks noChangeAspect="1"/>
          </p:cNvSpPr>
          <p:nvPr/>
        </p:nvSpPr>
        <p:spPr>
          <a:xfrm>
            <a:off x="3962400" y="3200400"/>
            <a:ext cx="137160" cy="13716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0000"/>
              </a:solidFill>
            </a:endParaRPr>
          </a:p>
        </p:txBody>
      </p:sp>
    </p:spTree>
    <p:extLst>
      <p:ext uri="{BB962C8B-B14F-4D97-AF65-F5344CB8AC3E}">
        <p14:creationId xmlns:p14="http://schemas.microsoft.com/office/powerpoint/2010/main" val="2951756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Scan4Reco Architecture</a:t>
            </a:r>
            <a:endParaRPr lang="en-US" dirty="0"/>
          </a:p>
        </p:txBody>
      </p:sp>
      <p:sp>
        <p:nvSpPr>
          <p:cNvPr id="4" name="Date Placeholder 3"/>
          <p:cNvSpPr>
            <a:spLocks noGrp="1"/>
          </p:cNvSpPr>
          <p:nvPr>
            <p:ph type="dt" sz="half" idx="10"/>
          </p:nvPr>
        </p:nvSpPr>
        <p:spPr/>
        <p:txBody>
          <a:bodyPr/>
          <a:lstStyle/>
          <a:p>
            <a:pPr>
              <a:defRPr/>
            </a:pPr>
            <a:r>
              <a:rPr lang="en-US" smtClean="0"/>
              <a:t>05/10/2016</a:t>
            </a:r>
            <a:endParaRPr lang="en-US"/>
          </a:p>
        </p:txBody>
      </p:sp>
      <p:sp>
        <p:nvSpPr>
          <p:cNvPr id="5" name="Footer Placeholder 4"/>
          <p:cNvSpPr>
            <a:spLocks noGrp="1"/>
          </p:cNvSpPr>
          <p:nvPr>
            <p:ph type="ftr" sz="quarter" idx="11"/>
          </p:nvPr>
        </p:nvSpPr>
        <p:spPr/>
        <p:txBody>
          <a:bodyPr/>
          <a:lstStyle/>
          <a:p>
            <a:pPr>
              <a:defRPr/>
            </a:pPr>
            <a:r>
              <a:rPr lang="en-US" smtClean="0"/>
              <a:t>14th EUROGRAPHICS Workshop on Graphics and Cultural Heritage, Genova  Italy, 5-7 October 2016</a:t>
            </a:r>
            <a:endParaRPr lang="en-US" dirty="0"/>
          </a:p>
        </p:txBody>
      </p:sp>
      <p:sp>
        <p:nvSpPr>
          <p:cNvPr id="6" name="Slide Number Placeholder 5"/>
          <p:cNvSpPr>
            <a:spLocks noGrp="1"/>
          </p:cNvSpPr>
          <p:nvPr>
            <p:ph type="sldNum" sz="quarter" idx="12"/>
          </p:nvPr>
        </p:nvSpPr>
        <p:spPr/>
        <p:txBody>
          <a:bodyPr/>
          <a:lstStyle/>
          <a:p>
            <a:pPr>
              <a:defRPr/>
            </a:pPr>
            <a:fld id="{96C015F1-ADC7-4E30-90EC-7724DA3CF281}" type="slidenum">
              <a:rPr lang="en-US" smtClean="0"/>
              <a:pPr>
                <a:defRPr/>
              </a:pPr>
              <a:t>9</a:t>
            </a:fld>
            <a:endParaRPr lang="en-US"/>
          </a:p>
        </p:txBody>
      </p:sp>
      <p:pic>
        <p:nvPicPr>
          <p:cNvPr id="51202" name="Picture 2" descr="D:\Scan4RecoComponentAr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95400"/>
            <a:ext cx="8991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9600" y="6019800"/>
            <a:ext cx="8001000" cy="369332"/>
          </a:xfrm>
          <a:prstGeom prst="rect">
            <a:avLst/>
          </a:prstGeom>
          <a:noFill/>
        </p:spPr>
        <p:txBody>
          <a:bodyPr wrap="square" rtlCol="0">
            <a:spAutoFit/>
          </a:bodyPr>
          <a:lstStyle/>
          <a:p>
            <a:pPr algn="ctr"/>
            <a:r>
              <a:rPr lang="en-US" i="1" dirty="0" smtClean="0"/>
              <a:t>Subsurface physical and chemical acquisition &amp; characterization subsystem</a:t>
            </a:r>
            <a:endParaRPr lang="en-US" i="1" dirty="0"/>
          </a:p>
        </p:txBody>
      </p:sp>
      <p:sp>
        <p:nvSpPr>
          <p:cNvPr id="8" name="5-Point Star 7"/>
          <p:cNvSpPr>
            <a:spLocks noChangeAspect="1"/>
          </p:cNvSpPr>
          <p:nvPr/>
        </p:nvSpPr>
        <p:spPr>
          <a:xfrm>
            <a:off x="1920240" y="3048000"/>
            <a:ext cx="137160" cy="13716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0000"/>
              </a:solidFill>
            </a:endParaRPr>
          </a:p>
        </p:txBody>
      </p:sp>
      <p:sp>
        <p:nvSpPr>
          <p:cNvPr id="9" name="5-Point Star 8"/>
          <p:cNvSpPr>
            <a:spLocks noChangeAspect="1"/>
          </p:cNvSpPr>
          <p:nvPr/>
        </p:nvSpPr>
        <p:spPr>
          <a:xfrm>
            <a:off x="1920240" y="2743200"/>
            <a:ext cx="137160" cy="13716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0000"/>
              </a:solidFill>
            </a:endParaRPr>
          </a:p>
        </p:txBody>
      </p:sp>
      <p:sp>
        <p:nvSpPr>
          <p:cNvPr id="10" name="5-Point Star 9"/>
          <p:cNvSpPr>
            <a:spLocks noChangeAspect="1"/>
          </p:cNvSpPr>
          <p:nvPr/>
        </p:nvSpPr>
        <p:spPr>
          <a:xfrm>
            <a:off x="1905000" y="3352800"/>
            <a:ext cx="137160" cy="13716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0000"/>
              </a:solidFill>
            </a:endParaRPr>
          </a:p>
        </p:txBody>
      </p:sp>
      <p:sp>
        <p:nvSpPr>
          <p:cNvPr id="11" name="5-Point Star 10"/>
          <p:cNvSpPr>
            <a:spLocks noChangeAspect="1"/>
          </p:cNvSpPr>
          <p:nvPr/>
        </p:nvSpPr>
        <p:spPr>
          <a:xfrm>
            <a:off x="1905000" y="3657600"/>
            <a:ext cx="137160" cy="13716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0000"/>
              </a:solidFill>
            </a:endParaRPr>
          </a:p>
        </p:txBody>
      </p:sp>
      <p:sp>
        <p:nvSpPr>
          <p:cNvPr id="12" name="5-Point Star 11"/>
          <p:cNvSpPr>
            <a:spLocks noChangeAspect="1"/>
          </p:cNvSpPr>
          <p:nvPr/>
        </p:nvSpPr>
        <p:spPr>
          <a:xfrm>
            <a:off x="1800498" y="3929742"/>
            <a:ext cx="137160" cy="13716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0000"/>
              </a:solidFill>
            </a:endParaRPr>
          </a:p>
        </p:txBody>
      </p:sp>
      <p:sp>
        <p:nvSpPr>
          <p:cNvPr id="13" name="5-Point Star 12"/>
          <p:cNvSpPr>
            <a:spLocks noChangeAspect="1"/>
          </p:cNvSpPr>
          <p:nvPr/>
        </p:nvSpPr>
        <p:spPr>
          <a:xfrm>
            <a:off x="1905000" y="4238898"/>
            <a:ext cx="137160" cy="13716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0000"/>
              </a:solidFill>
            </a:endParaRPr>
          </a:p>
        </p:txBody>
      </p:sp>
      <p:sp>
        <p:nvSpPr>
          <p:cNvPr id="14" name="5-Point Star 13"/>
          <p:cNvSpPr>
            <a:spLocks noChangeAspect="1"/>
          </p:cNvSpPr>
          <p:nvPr/>
        </p:nvSpPr>
        <p:spPr>
          <a:xfrm>
            <a:off x="3962400" y="3672840"/>
            <a:ext cx="137160" cy="13716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0000"/>
              </a:solidFill>
            </a:endParaRPr>
          </a:p>
        </p:txBody>
      </p:sp>
      <p:sp>
        <p:nvSpPr>
          <p:cNvPr id="15" name="5-Point Star 14"/>
          <p:cNvSpPr>
            <a:spLocks noChangeAspect="1"/>
          </p:cNvSpPr>
          <p:nvPr/>
        </p:nvSpPr>
        <p:spPr>
          <a:xfrm>
            <a:off x="4038600" y="4114800"/>
            <a:ext cx="137160" cy="13716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0000"/>
              </a:solidFill>
            </a:endParaRPr>
          </a:p>
        </p:txBody>
      </p:sp>
    </p:spTree>
    <p:extLst>
      <p:ext uri="{BB962C8B-B14F-4D97-AF65-F5344CB8AC3E}">
        <p14:creationId xmlns:p14="http://schemas.microsoft.com/office/powerpoint/2010/main" val="4018409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12752</TotalTime>
  <Words>2453</Words>
  <Application>Microsoft Office PowerPoint</Application>
  <PresentationFormat>On-screen Show (4:3)</PresentationFormat>
  <Paragraphs>492</Paragraphs>
  <Slides>33</Slides>
  <Notes>3</Notes>
  <HiddenSlides>14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Bitmap Image</vt:lpstr>
      <vt:lpstr>PowerPoint Presentation</vt:lpstr>
      <vt:lpstr>Scan4Reco participants</vt:lpstr>
      <vt:lpstr>Scan4Reco motivation</vt:lpstr>
      <vt:lpstr>Scan4Reco in a nutshell</vt:lpstr>
      <vt:lpstr>PowerPoint Presentation</vt:lpstr>
      <vt:lpstr>Scan4Reco Architecture</vt:lpstr>
      <vt:lpstr>Scan4Reco Architecture</vt:lpstr>
      <vt:lpstr>Scan4Reco Architecture</vt:lpstr>
      <vt:lpstr>Scan4Reco Architecture</vt:lpstr>
      <vt:lpstr>Scan4Reco Architecture</vt:lpstr>
      <vt:lpstr>Scan4Reco Architecture</vt:lpstr>
      <vt:lpstr>Scan4Reco Architecture</vt:lpstr>
      <vt:lpstr>Scan4Reco Architecture</vt:lpstr>
      <vt:lpstr>Scan4Reco Architecture: Vertical View</vt:lpstr>
      <vt:lpstr>PowerPoint Presentation</vt:lpstr>
      <vt:lpstr>Envisioned Use-Cases (1/2) Paintings</vt:lpstr>
      <vt:lpstr>Envisioned Use-Cases (2/2) Metallic and other 3D objects</vt:lpstr>
      <vt:lpstr>PowerPoint Presentation</vt:lpstr>
      <vt:lpstr>Questions &amp; Answers</vt:lpstr>
      <vt:lpstr>Summary: What can Scan4Reco offer?</vt:lpstr>
      <vt:lpstr>Objectives (1/2)</vt:lpstr>
      <vt:lpstr>Objectives (2/2)</vt:lpstr>
      <vt:lpstr>Challenges by the REFLECTIVE-7 Call</vt:lpstr>
      <vt:lpstr>Conceptual Architecture</vt:lpstr>
      <vt:lpstr>Deliverables (1st year) WP1</vt:lpstr>
      <vt:lpstr>Scan4Reco Architecture</vt:lpstr>
      <vt:lpstr>Gantt Chart</vt:lpstr>
      <vt:lpstr>WPs inter-relation Pert Diagram</vt:lpstr>
      <vt:lpstr>Deliverables (1st year) WP2</vt:lpstr>
      <vt:lpstr>Deliverables (1st year) WP3</vt:lpstr>
      <vt:lpstr>Deliverables (1st year) WP8</vt:lpstr>
      <vt:lpstr>Milestones (1st year)</vt:lpstr>
      <vt:lpstr>Key Performance Indicators (1st year) Measures &amp; indicators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Scan4Reco Consortium</dc:creator>
  <cp:lastModifiedBy>Anastasios Drosou</cp:lastModifiedBy>
  <cp:revision>221</cp:revision>
  <dcterms:created xsi:type="dcterms:W3CDTF">2015-09-14T14:44:44Z</dcterms:created>
  <dcterms:modified xsi:type="dcterms:W3CDTF">2016-10-05T14:31:35Z</dcterms:modified>
</cp:coreProperties>
</file>